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PH"/>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26A467C-0D80-4BFD-AA45-1C0F421EF19E}" type="slidenum">
              <a:rPr lang="en-PH" smtClean="0"/>
              <a:t>‹#›</a:t>
            </a:fld>
            <a:endParaRPr lang="en-PH"/>
          </a:p>
        </p:txBody>
      </p:sp>
    </p:spTree>
    <p:extLst>
      <p:ext uri="{BB962C8B-B14F-4D97-AF65-F5344CB8AC3E}">
        <p14:creationId xmlns:p14="http://schemas.microsoft.com/office/powerpoint/2010/main" val="234579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10CA2-0E69-4F86-B281-B5C4A653FE3C}" type="datetimeFigureOut">
              <a:rPr lang="en-PH" smtClean="0"/>
              <a:t>16/02/2021</a:t>
            </a:fld>
            <a:endParaRPr lang="en-PH"/>
          </a:p>
        </p:txBody>
      </p:sp>
      <p:sp>
        <p:nvSpPr>
          <p:cNvPr id="6" name="Footer Placeholder 5"/>
          <p:cNvSpPr>
            <a:spLocks noGrp="1"/>
          </p:cNvSpPr>
          <p:nvPr>
            <p:ph type="ftr" sz="quarter" idx="11"/>
          </p:nvPr>
        </p:nvSpPr>
        <p:spPr/>
        <p:txBody>
          <a:bodyPr/>
          <a:lstStyle/>
          <a:p>
            <a:endParaRPr lang="en-PH"/>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235435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234338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101234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317541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FD10CA2-0E69-4F86-B281-B5C4A653FE3C}" type="datetimeFigureOut">
              <a:rPr lang="en-PH" smtClean="0"/>
              <a:t>16/02/2021</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390277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FD10CA2-0E69-4F86-B281-B5C4A653FE3C}" type="datetimeFigureOut">
              <a:rPr lang="en-PH" smtClean="0"/>
              <a:t>16/02/2021</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375130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1204411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168669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320483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D10CA2-0E69-4F86-B281-B5C4A653FE3C}"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57135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D10CA2-0E69-4F86-B281-B5C4A653FE3C}" type="datetimeFigureOut">
              <a:rPr lang="en-PH" smtClean="0"/>
              <a:t>16/02/2021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10339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D10CA2-0E69-4F86-B281-B5C4A653FE3C}" type="datetimeFigureOut">
              <a:rPr lang="en-PH" smtClean="0"/>
              <a:t>16/02/2021</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20487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D10CA2-0E69-4F86-B281-B5C4A653FE3C}" type="datetimeFigureOut">
              <a:rPr lang="en-PH" smtClean="0"/>
              <a:t>16/02/2021</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55000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10CA2-0E69-4F86-B281-B5C4A653FE3C}" type="datetimeFigureOut">
              <a:rPr lang="en-PH" smtClean="0"/>
              <a:t>16/02/2021</a:t>
            </a:fld>
            <a:endParaRPr lang="en-PH"/>
          </a:p>
        </p:txBody>
      </p:sp>
      <p:sp>
        <p:nvSpPr>
          <p:cNvPr id="3" name="Footer Placeholder 2"/>
          <p:cNvSpPr>
            <a:spLocks noGrp="1"/>
          </p:cNvSpPr>
          <p:nvPr>
            <p:ph type="ftr" sz="quarter" idx="11"/>
          </p:nvPr>
        </p:nvSpPr>
        <p:spPr/>
        <p:txBody>
          <a:bodyPr/>
          <a:lstStyle/>
          <a:p>
            <a:endParaRPr lang="en-PH"/>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285342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10CA2-0E69-4F86-B281-B5C4A653FE3C}" type="datetimeFigureOut">
              <a:rPr lang="en-PH" smtClean="0"/>
              <a:t>16/02/2021</a:t>
            </a:fld>
            <a:endParaRPr lang="en-PH"/>
          </a:p>
        </p:txBody>
      </p:sp>
      <p:sp>
        <p:nvSpPr>
          <p:cNvPr id="6" name="Footer Placeholder 5"/>
          <p:cNvSpPr>
            <a:spLocks noGrp="1"/>
          </p:cNvSpPr>
          <p:nvPr>
            <p:ph type="ftr" sz="quarter" idx="11"/>
          </p:nvPr>
        </p:nvSpPr>
        <p:spPr/>
        <p:txBody>
          <a:bodyPr/>
          <a:lstStyle/>
          <a:p>
            <a:endParaRPr lang="en-PH"/>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192779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10CA2-0E69-4F86-B281-B5C4A653FE3C}" type="datetimeFigureOut">
              <a:rPr lang="en-PH" smtClean="0"/>
              <a:t>16/02/2021</a:t>
            </a:fld>
            <a:endParaRPr lang="en-PH"/>
          </a:p>
        </p:txBody>
      </p:sp>
      <p:sp>
        <p:nvSpPr>
          <p:cNvPr id="6" name="Footer Placeholder 5"/>
          <p:cNvSpPr>
            <a:spLocks noGrp="1"/>
          </p:cNvSpPr>
          <p:nvPr>
            <p:ph type="ftr" sz="quarter" idx="11"/>
          </p:nvPr>
        </p:nvSpPr>
        <p:spPr/>
        <p:txBody>
          <a:bodyPr/>
          <a:lstStyle/>
          <a:p>
            <a:endParaRPr lang="en-PH"/>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6A467C-0D80-4BFD-AA45-1C0F421EF19E}" type="slidenum">
              <a:rPr lang="en-PH" smtClean="0"/>
              <a:t>‹#›</a:t>
            </a:fld>
            <a:endParaRPr lang="en-PH"/>
          </a:p>
        </p:txBody>
      </p:sp>
    </p:spTree>
    <p:extLst>
      <p:ext uri="{BB962C8B-B14F-4D97-AF65-F5344CB8AC3E}">
        <p14:creationId xmlns:p14="http://schemas.microsoft.com/office/powerpoint/2010/main" val="81002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FD10CA2-0E69-4F86-B281-B5C4A653FE3C}" type="datetimeFigureOut">
              <a:rPr lang="en-PH" smtClean="0"/>
              <a:t>16/02/2021</a:t>
            </a:fld>
            <a:endParaRPr lang="en-PH"/>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PH"/>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26A467C-0D80-4BFD-AA45-1C0F421EF19E}" type="slidenum">
              <a:rPr lang="en-PH" smtClean="0"/>
              <a:t>‹#›</a:t>
            </a:fld>
            <a:endParaRPr lang="en-PH"/>
          </a:p>
        </p:txBody>
      </p:sp>
    </p:spTree>
    <p:extLst>
      <p:ext uri="{BB962C8B-B14F-4D97-AF65-F5344CB8AC3E}">
        <p14:creationId xmlns:p14="http://schemas.microsoft.com/office/powerpoint/2010/main" val="10609693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51-7794-4566-B920-FD3EF91425D6}"/>
              </a:ext>
            </a:extLst>
          </p:cNvPr>
          <p:cNvSpPr>
            <a:spLocks noGrp="1"/>
          </p:cNvSpPr>
          <p:nvPr>
            <p:ph type="ctrTitle"/>
          </p:nvPr>
        </p:nvSpPr>
        <p:spPr/>
        <p:txBody>
          <a:bodyPr/>
          <a:lstStyle/>
          <a:p>
            <a:r>
              <a:rPr lang="en-US" dirty="0"/>
              <a:t>Life Insurance Solutions</a:t>
            </a:r>
            <a:endParaRPr lang="en-PH" dirty="0"/>
          </a:p>
        </p:txBody>
      </p:sp>
      <p:sp>
        <p:nvSpPr>
          <p:cNvPr id="3" name="Subtitle 2">
            <a:extLst>
              <a:ext uri="{FF2B5EF4-FFF2-40B4-BE49-F238E27FC236}">
                <a16:creationId xmlns:a16="http://schemas.microsoft.com/office/drawing/2014/main" id="{7A214A4F-E6D8-4A11-B86D-B4084A655DD4}"/>
              </a:ext>
            </a:extLst>
          </p:cNvPr>
          <p:cNvSpPr>
            <a:spLocks noGrp="1"/>
          </p:cNvSpPr>
          <p:nvPr>
            <p:ph type="subTitle" idx="1"/>
          </p:nvPr>
        </p:nvSpPr>
        <p:spPr/>
        <p:txBody>
          <a:bodyPr/>
          <a:lstStyle/>
          <a:p>
            <a:r>
              <a:rPr lang="en-US" dirty="0"/>
              <a:t>Live. Learn. Thrive.</a:t>
            </a:r>
            <a:endParaRPr lang="en-PH" dirty="0"/>
          </a:p>
        </p:txBody>
      </p:sp>
      <p:pic>
        <p:nvPicPr>
          <p:cNvPr id="6" name="Picture 5">
            <a:extLst>
              <a:ext uri="{FF2B5EF4-FFF2-40B4-BE49-F238E27FC236}">
                <a16:creationId xmlns:a16="http://schemas.microsoft.com/office/drawing/2014/main" id="{9478B276-4CD2-4293-A462-23FD562A5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956" y="1219200"/>
            <a:ext cx="3212698" cy="825397"/>
          </a:xfrm>
          <a:prstGeom prst="rect">
            <a:avLst/>
          </a:prstGeom>
        </p:spPr>
      </p:pic>
    </p:spTree>
    <p:extLst>
      <p:ext uri="{BB962C8B-B14F-4D97-AF65-F5344CB8AC3E}">
        <p14:creationId xmlns:p14="http://schemas.microsoft.com/office/powerpoint/2010/main" val="4241277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4532-479B-4CE9-8CDB-FCA8220A10C7}"/>
              </a:ext>
            </a:extLst>
          </p:cNvPr>
          <p:cNvSpPr>
            <a:spLocks noGrp="1"/>
          </p:cNvSpPr>
          <p:nvPr>
            <p:ph type="title"/>
          </p:nvPr>
        </p:nvSpPr>
        <p:spPr/>
        <p:txBody>
          <a:bodyPr/>
          <a:lstStyle/>
          <a:p>
            <a:r>
              <a:rPr lang="en-US" dirty="0"/>
              <a:t>Life Insurance Solutions </a:t>
            </a:r>
            <a:r>
              <a:rPr lang="en-US" dirty="0" err="1"/>
              <a:t>i</a:t>
            </a:r>
            <a:r>
              <a:rPr lang="en-PH" dirty="0"/>
              <a:t>s highly tax-efficient</a:t>
            </a:r>
          </a:p>
        </p:txBody>
      </p:sp>
      <p:sp>
        <p:nvSpPr>
          <p:cNvPr id="3" name="Content Placeholder 2">
            <a:extLst>
              <a:ext uri="{FF2B5EF4-FFF2-40B4-BE49-F238E27FC236}">
                <a16:creationId xmlns:a16="http://schemas.microsoft.com/office/drawing/2014/main" id="{5A349769-95F6-408E-A0B4-E673A53BA285}"/>
              </a:ext>
            </a:extLst>
          </p:cNvPr>
          <p:cNvSpPr>
            <a:spLocks noGrp="1"/>
          </p:cNvSpPr>
          <p:nvPr>
            <p:ph idx="1"/>
          </p:nvPr>
        </p:nvSpPr>
        <p:spPr>
          <a:xfrm>
            <a:off x="523875" y="2348708"/>
            <a:ext cx="11144250" cy="1111250"/>
          </a:xfrm>
        </p:spPr>
        <p:txBody>
          <a:bodyPr>
            <a:normAutofit/>
          </a:bodyPr>
          <a:lstStyle/>
          <a:p>
            <a:pPr marL="0" indent="0">
              <a:buNone/>
            </a:pPr>
            <a:r>
              <a:rPr lang="en-US" sz="1600" dirty="0"/>
              <a:t>Your cash value grows tax-deferred, so you have the potential to increase your wealth more quickly. The example below shows how a hypothetical initial investment of $100,000 grows with and without tax deferral over a 20-year period.</a:t>
            </a:r>
            <a:endParaRPr lang="en-PH" sz="1600" dirty="0"/>
          </a:p>
        </p:txBody>
      </p:sp>
      <p:pic>
        <p:nvPicPr>
          <p:cNvPr id="5" name="Picture 4">
            <a:extLst>
              <a:ext uri="{FF2B5EF4-FFF2-40B4-BE49-F238E27FC236}">
                <a16:creationId xmlns:a16="http://schemas.microsoft.com/office/drawing/2014/main" id="{BAA3F3DF-7317-4A28-A670-69694D3FBC09}"/>
              </a:ext>
            </a:extLst>
          </p:cNvPr>
          <p:cNvPicPr>
            <a:picLocks noChangeAspect="1"/>
          </p:cNvPicPr>
          <p:nvPr/>
        </p:nvPicPr>
        <p:blipFill>
          <a:blip r:embed="rId2"/>
          <a:stretch>
            <a:fillRect/>
          </a:stretch>
        </p:blipFill>
        <p:spPr>
          <a:xfrm>
            <a:off x="2414587" y="3221833"/>
            <a:ext cx="6557963" cy="3398042"/>
          </a:xfrm>
          <a:prstGeom prst="rect">
            <a:avLst/>
          </a:prstGeom>
        </p:spPr>
      </p:pic>
      <p:pic>
        <p:nvPicPr>
          <p:cNvPr id="6" name="Picture 5">
            <a:extLst>
              <a:ext uri="{FF2B5EF4-FFF2-40B4-BE49-F238E27FC236}">
                <a16:creationId xmlns:a16="http://schemas.microsoft.com/office/drawing/2014/main" id="{2601386A-D93C-47B5-876E-466BE83BDDA9}"/>
              </a:ext>
            </a:extLst>
          </p:cNvPr>
          <p:cNvPicPr>
            <a:picLocks noChangeAspect="1"/>
          </p:cNvPicPr>
          <p:nvPr/>
        </p:nvPicPr>
        <p:blipFill>
          <a:blip r:embed="rId3"/>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287611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4532-479B-4CE9-8CDB-FCA8220A10C7}"/>
              </a:ext>
            </a:extLst>
          </p:cNvPr>
          <p:cNvSpPr>
            <a:spLocks noGrp="1"/>
          </p:cNvSpPr>
          <p:nvPr>
            <p:ph type="title"/>
          </p:nvPr>
        </p:nvSpPr>
        <p:spPr/>
        <p:txBody>
          <a:bodyPr/>
          <a:lstStyle/>
          <a:p>
            <a:r>
              <a:rPr lang="en-US" dirty="0"/>
              <a:t>Life Insurance Solutions </a:t>
            </a:r>
            <a:r>
              <a:rPr lang="en-US" dirty="0" err="1"/>
              <a:t>i</a:t>
            </a:r>
            <a:r>
              <a:rPr lang="en-PH" dirty="0"/>
              <a:t>s highly tax-efficient</a:t>
            </a:r>
          </a:p>
        </p:txBody>
      </p:sp>
      <p:sp>
        <p:nvSpPr>
          <p:cNvPr id="3" name="Content Placeholder 2">
            <a:extLst>
              <a:ext uri="{FF2B5EF4-FFF2-40B4-BE49-F238E27FC236}">
                <a16:creationId xmlns:a16="http://schemas.microsoft.com/office/drawing/2014/main" id="{5A349769-95F6-408E-A0B4-E673A53BA285}"/>
              </a:ext>
            </a:extLst>
          </p:cNvPr>
          <p:cNvSpPr>
            <a:spLocks noGrp="1"/>
          </p:cNvSpPr>
          <p:nvPr>
            <p:ph idx="1"/>
          </p:nvPr>
        </p:nvSpPr>
        <p:spPr>
          <a:xfrm>
            <a:off x="1543050" y="2638426"/>
            <a:ext cx="9134476" cy="3733800"/>
          </a:xfrm>
        </p:spPr>
        <p:txBody>
          <a:bodyPr>
            <a:normAutofit/>
          </a:bodyPr>
          <a:lstStyle/>
          <a:p>
            <a:pPr marL="0" indent="0">
              <a:lnSpc>
                <a:spcPct val="150000"/>
              </a:lnSpc>
              <a:buNone/>
            </a:pPr>
            <a:r>
              <a:rPr lang="en-US" sz="2400" dirty="0"/>
              <a:t>Tax efficiency means more of your money goes to building: </a:t>
            </a:r>
          </a:p>
          <a:p>
            <a:pPr>
              <a:lnSpc>
                <a:spcPct val="150000"/>
              </a:lnSpc>
            </a:pPr>
            <a:r>
              <a:rPr lang="en-US" sz="2400" dirty="0"/>
              <a:t>A source of potentially tax-free income that’s always available to you through loans and other withdrawals against your cash value.</a:t>
            </a:r>
          </a:p>
          <a:p>
            <a:pPr>
              <a:lnSpc>
                <a:spcPct val="150000"/>
              </a:lnSpc>
            </a:pPr>
            <a:r>
              <a:rPr lang="en-US" sz="2400" dirty="0"/>
              <a:t>Assets to meet major life goals when the time comes or manage unexpected medical costs. </a:t>
            </a:r>
            <a:endParaRPr lang="en-PH" sz="2400" dirty="0"/>
          </a:p>
        </p:txBody>
      </p:sp>
      <p:pic>
        <p:nvPicPr>
          <p:cNvPr id="4" name="Picture 3">
            <a:extLst>
              <a:ext uri="{FF2B5EF4-FFF2-40B4-BE49-F238E27FC236}">
                <a16:creationId xmlns:a16="http://schemas.microsoft.com/office/drawing/2014/main" id="{0E7760E3-9227-4196-89F7-27AE2C6047CE}"/>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930634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36FB-6AF4-4A50-97FA-A752EF9AE63A}"/>
              </a:ext>
            </a:extLst>
          </p:cNvPr>
          <p:cNvSpPr>
            <a:spLocks noGrp="1"/>
          </p:cNvSpPr>
          <p:nvPr>
            <p:ph type="title"/>
          </p:nvPr>
        </p:nvSpPr>
        <p:spPr/>
        <p:txBody>
          <a:bodyPr/>
          <a:lstStyle/>
          <a:p>
            <a:r>
              <a:rPr lang="en-US" dirty="0"/>
              <a:t>Reliability gives you peace of mind.</a:t>
            </a:r>
            <a:endParaRPr lang="en-PH" dirty="0"/>
          </a:p>
        </p:txBody>
      </p:sp>
      <p:sp>
        <p:nvSpPr>
          <p:cNvPr id="3" name="Content Placeholder 2">
            <a:extLst>
              <a:ext uri="{FF2B5EF4-FFF2-40B4-BE49-F238E27FC236}">
                <a16:creationId xmlns:a16="http://schemas.microsoft.com/office/drawing/2014/main" id="{8E144B55-AFBE-48BC-A655-E818F197EE0D}"/>
              </a:ext>
            </a:extLst>
          </p:cNvPr>
          <p:cNvSpPr>
            <a:spLocks noGrp="1"/>
          </p:cNvSpPr>
          <p:nvPr>
            <p:ph idx="1"/>
          </p:nvPr>
        </p:nvSpPr>
        <p:spPr/>
        <p:txBody>
          <a:bodyPr/>
          <a:lstStyle/>
          <a:p>
            <a:pPr marL="0" indent="0">
              <a:buNone/>
            </a:pPr>
            <a:r>
              <a:rPr lang="en-US" dirty="0"/>
              <a:t>Life Insurance Solutions provides potential for upside (up to the cap) and protects you against loss during market declines. </a:t>
            </a:r>
          </a:p>
          <a:p>
            <a:pPr marL="0" indent="0">
              <a:buNone/>
            </a:pPr>
            <a:r>
              <a:rPr lang="en-US" dirty="0"/>
              <a:t>Based on major indexes, you can earn up to a specified cap rate3 while the 0% floor ensures you’re always protected from negative returns. The Core Cap offers downside protection with a realistic cap. The Plus Cap offers the same downside protection but a higher cap for more aggressive upside potential at an additional charge. </a:t>
            </a:r>
          </a:p>
          <a:p>
            <a:pPr marL="0" indent="0">
              <a:buNone/>
            </a:pPr>
            <a:r>
              <a:rPr lang="en-US" dirty="0"/>
              <a:t>Additionally, after a certain period of time, you may qualify for a segment bonus4 that adds more to your available assets.</a:t>
            </a:r>
            <a:endParaRPr lang="en-PH" dirty="0"/>
          </a:p>
        </p:txBody>
      </p:sp>
      <p:pic>
        <p:nvPicPr>
          <p:cNvPr id="4" name="Picture 3">
            <a:extLst>
              <a:ext uri="{FF2B5EF4-FFF2-40B4-BE49-F238E27FC236}">
                <a16:creationId xmlns:a16="http://schemas.microsoft.com/office/drawing/2014/main" id="{D89E0279-67E9-4BAA-BD35-C6CAC5FF22DD}"/>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356828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0F84-C949-4F97-9974-964BFDAAA040}"/>
              </a:ext>
            </a:extLst>
          </p:cNvPr>
          <p:cNvSpPr>
            <a:spLocks noGrp="1"/>
          </p:cNvSpPr>
          <p:nvPr>
            <p:ph type="title"/>
          </p:nvPr>
        </p:nvSpPr>
        <p:spPr/>
        <p:txBody>
          <a:bodyPr/>
          <a:lstStyle/>
          <a:p>
            <a:r>
              <a:rPr lang="en-US" dirty="0"/>
              <a:t>Benefit from 0% downside protection</a:t>
            </a:r>
            <a:endParaRPr lang="en-PH" dirty="0"/>
          </a:p>
        </p:txBody>
      </p:sp>
      <p:pic>
        <p:nvPicPr>
          <p:cNvPr id="5" name="Content Placeholder 4">
            <a:extLst>
              <a:ext uri="{FF2B5EF4-FFF2-40B4-BE49-F238E27FC236}">
                <a16:creationId xmlns:a16="http://schemas.microsoft.com/office/drawing/2014/main" id="{BBB6BAC8-C976-425D-8A32-E26943A0A9CB}"/>
              </a:ext>
            </a:extLst>
          </p:cNvPr>
          <p:cNvPicPr>
            <a:picLocks noGrp="1" noChangeAspect="1"/>
          </p:cNvPicPr>
          <p:nvPr>
            <p:ph idx="1"/>
          </p:nvPr>
        </p:nvPicPr>
        <p:blipFill>
          <a:blip r:embed="rId2"/>
          <a:stretch>
            <a:fillRect/>
          </a:stretch>
        </p:blipFill>
        <p:spPr>
          <a:xfrm>
            <a:off x="2097068" y="2438400"/>
            <a:ext cx="7554886" cy="4114800"/>
          </a:xfrm>
        </p:spPr>
      </p:pic>
      <p:pic>
        <p:nvPicPr>
          <p:cNvPr id="4" name="Picture 3">
            <a:extLst>
              <a:ext uri="{FF2B5EF4-FFF2-40B4-BE49-F238E27FC236}">
                <a16:creationId xmlns:a16="http://schemas.microsoft.com/office/drawing/2014/main" id="{F5AF4BF4-8B28-4966-A02B-E18FADFDD6A9}"/>
              </a:ext>
            </a:extLst>
          </p:cNvPr>
          <p:cNvPicPr>
            <a:picLocks noChangeAspect="1"/>
          </p:cNvPicPr>
          <p:nvPr/>
        </p:nvPicPr>
        <p:blipFill>
          <a:blip r:embed="rId3"/>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375656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8AB2-6668-47A1-8636-BFBB90646332}"/>
              </a:ext>
            </a:extLst>
          </p:cNvPr>
          <p:cNvSpPr>
            <a:spLocks noGrp="1"/>
          </p:cNvSpPr>
          <p:nvPr>
            <p:ph type="title"/>
          </p:nvPr>
        </p:nvSpPr>
        <p:spPr/>
        <p:txBody>
          <a:bodyPr/>
          <a:lstStyle/>
          <a:p>
            <a:r>
              <a:rPr lang="en-US" dirty="0"/>
              <a:t>Flexibility means a robust range of options.</a:t>
            </a:r>
            <a:endParaRPr lang="en-PH" dirty="0"/>
          </a:p>
        </p:txBody>
      </p:sp>
      <p:sp>
        <p:nvSpPr>
          <p:cNvPr id="3" name="Content Placeholder 2">
            <a:extLst>
              <a:ext uri="{FF2B5EF4-FFF2-40B4-BE49-F238E27FC236}">
                <a16:creationId xmlns:a16="http://schemas.microsoft.com/office/drawing/2014/main" id="{FCEF8B85-51C4-46F5-9CCC-3C2D31DF30CE}"/>
              </a:ext>
            </a:extLst>
          </p:cNvPr>
          <p:cNvSpPr>
            <a:spLocks noGrp="1"/>
          </p:cNvSpPr>
          <p:nvPr>
            <p:ph idx="1"/>
          </p:nvPr>
        </p:nvSpPr>
        <p:spPr>
          <a:xfrm>
            <a:off x="1228725" y="2603499"/>
            <a:ext cx="9677400" cy="4016375"/>
          </a:xfrm>
        </p:spPr>
        <p:txBody>
          <a:bodyPr>
            <a:normAutofit/>
          </a:bodyPr>
          <a:lstStyle/>
          <a:p>
            <a:pPr marL="0" indent="0">
              <a:buNone/>
            </a:pPr>
            <a:r>
              <a:rPr lang="en-US" sz="2000" dirty="0"/>
              <a:t>As your financial situation changes, Life Insurance Solutions’ flexibility allows you to:</a:t>
            </a:r>
          </a:p>
          <a:p>
            <a:r>
              <a:rPr lang="en-US" sz="2000" dirty="0"/>
              <a:t>Reduce payments, as long as there's enough cash surrender value in your policy to pay the monthly deductions.</a:t>
            </a:r>
          </a:p>
          <a:p>
            <a:r>
              <a:rPr lang="en-US" sz="2000" dirty="0"/>
              <a:t>Increase payments to potentially accumulate wealth more quickly.</a:t>
            </a:r>
          </a:p>
          <a:p>
            <a:r>
              <a:rPr lang="en-US" sz="2000" dirty="0"/>
              <a:t>Access your cash surrender value any time through potentially tax-free fixed loans and withdrawals.</a:t>
            </a:r>
          </a:p>
          <a:p>
            <a:r>
              <a:rPr lang="en-US" sz="2000" dirty="0"/>
              <a:t>Modify your death benefit at any time. </a:t>
            </a:r>
          </a:p>
          <a:p>
            <a:r>
              <a:rPr lang="en-US" sz="2000" dirty="0"/>
              <a:t>Change your premium allocation based on your comfort level with investment risk.</a:t>
            </a:r>
            <a:endParaRPr lang="en-PH" sz="2000" dirty="0"/>
          </a:p>
        </p:txBody>
      </p:sp>
      <p:pic>
        <p:nvPicPr>
          <p:cNvPr id="4" name="Picture 3">
            <a:extLst>
              <a:ext uri="{FF2B5EF4-FFF2-40B4-BE49-F238E27FC236}">
                <a16:creationId xmlns:a16="http://schemas.microsoft.com/office/drawing/2014/main" id="{6412FE6C-DBA3-4427-9E14-AC5F4559379A}"/>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3575736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19BE-5005-4306-A824-FEFAB48EB5E4}"/>
              </a:ext>
            </a:extLst>
          </p:cNvPr>
          <p:cNvSpPr>
            <a:spLocks noGrp="1"/>
          </p:cNvSpPr>
          <p:nvPr>
            <p:ph type="title"/>
          </p:nvPr>
        </p:nvSpPr>
        <p:spPr/>
        <p:txBody>
          <a:bodyPr/>
          <a:lstStyle/>
          <a:p>
            <a:r>
              <a:rPr lang="en-PH" dirty="0"/>
              <a:t>Allocating your premium</a:t>
            </a:r>
          </a:p>
        </p:txBody>
      </p:sp>
      <p:sp>
        <p:nvSpPr>
          <p:cNvPr id="3" name="Content Placeholder 2">
            <a:extLst>
              <a:ext uri="{FF2B5EF4-FFF2-40B4-BE49-F238E27FC236}">
                <a16:creationId xmlns:a16="http://schemas.microsoft.com/office/drawing/2014/main" id="{607F0B77-3F9F-476D-9A46-3833004267C1}"/>
              </a:ext>
            </a:extLst>
          </p:cNvPr>
          <p:cNvSpPr>
            <a:spLocks noGrp="1"/>
          </p:cNvSpPr>
          <p:nvPr>
            <p:ph idx="1"/>
          </p:nvPr>
        </p:nvSpPr>
        <p:spPr>
          <a:xfrm>
            <a:off x="509587" y="2403475"/>
            <a:ext cx="11172825" cy="1025525"/>
          </a:xfrm>
        </p:spPr>
        <p:txBody>
          <a:bodyPr>
            <a:normAutofit/>
          </a:bodyPr>
          <a:lstStyle/>
          <a:p>
            <a:pPr marL="0" indent="0">
              <a:buNone/>
            </a:pPr>
            <a:r>
              <a:rPr lang="en-US" sz="1600" dirty="0"/>
              <a:t>You can choose to allocate your premium based on market segment, equity index and upside index cap, and you can change these allocations at any time.</a:t>
            </a:r>
            <a:endParaRPr lang="en-PH" sz="1600" dirty="0"/>
          </a:p>
        </p:txBody>
      </p:sp>
      <p:pic>
        <p:nvPicPr>
          <p:cNvPr id="5" name="Picture 4">
            <a:extLst>
              <a:ext uri="{FF2B5EF4-FFF2-40B4-BE49-F238E27FC236}">
                <a16:creationId xmlns:a16="http://schemas.microsoft.com/office/drawing/2014/main" id="{7996CFCF-B43E-4DCB-A53D-65EB9A9E8619}"/>
              </a:ext>
            </a:extLst>
          </p:cNvPr>
          <p:cNvPicPr>
            <a:picLocks noChangeAspect="1"/>
          </p:cNvPicPr>
          <p:nvPr/>
        </p:nvPicPr>
        <p:blipFill rotWithShape="1">
          <a:blip r:embed="rId2"/>
          <a:srcRect r="66730"/>
          <a:stretch/>
        </p:blipFill>
        <p:spPr>
          <a:xfrm>
            <a:off x="935828" y="3138488"/>
            <a:ext cx="3357563" cy="2993600"/>
          </a:xfrm>
          <a:prstGeom prst="rect">
            <a:avLst/>
          </a:prstGeom>
        </p:spPr>
      </p:pic>
      <p:pic>
        <p:nvPicPr>
          <p:cNvPr id="6" name="Picture 5">
            <a:extLst>
              <a:ext uri="{FF2B5EF4-FFF2-40B4-BE49-F238E27FC236}">
                <a16:creationId xmlns:a16="http://schemas.microsoft.com/office/drawing/2014/main" id="{D9CCC11D-D992-43BD-8D0B-AA16DB2F189A}"/>
              </a:ext>
            </a:extLst>
          </p:cNvPr>
          <p:cNvPicPr>
            <a:picLocks noChangeAspect="1"/>
          </p:cNvPicPr>
          <p:nvPr/>
        </p:nvPicPr>
        <p:blipFill rotWithShape="1">
          <a:blip r:embed="rId2"/>
          <a:srcRect l="34567" r="33059"/>
          <a:stretch/>
        </p:blipFill>
        <p:spPr>
          <a:xfrm>
            <a:off x="4462461" y="3138488"/>
            <a:ext cx="3267075" cy="2993600"/>
          </a:xfrm>
          <a:prstGeom prst="rect">
            <a:avLst/>
          </a:prstGeom>
        </p:spPr>
      </p:pic>
      <p:pic>
        <p:nvPicPr>
          <p:cNvPr id="7" name="Picture 6">
            <a:extLst>
              <a:ext uri="{FF2B5EF4-FFF2-40B4-BE49-F238E27FC236}">
                <a16:creationId xmlns:a16="http://schemas.microsoft.com/office/drawing/2014/main" id="{8A29D8BF-E6CC-4B01-8BCF-3B57F975BF31}"/>
              </a:ext>
            </a:extLst>
          </p:cNvPr>
          <p:cNvPicPr>
            <a:picLocks noChangeAspect="1"/>
          </p:cNvPicPr>
          <p:nvPr/>
        </p:nvPicPr>
        <p:blipFill rotWithShape="1">
          <a:blip r:embed="rId2"/>
          <a:srcRect l="67295" r="330"/>
          <a:stretch/>
        </p:blipFill>
        <p:spPr>
          <a:xfrm>
            <a:off x="7898606" y="3138488"/>
            <a:ext cx="3267075" cy="2993600"/>
          </a:xfrm>
          <a:prstGeom prst="rect">
            <a:avLst/>
          </a:prstGeom>
        </p:spPr>
      </p:pic>
      <p:pic>
        <p:nvPicPr>
          <p:cNvPr id="8" name="Picture 7">
            <a:extLst>
              <a:ext uri="{FF2B5EF4-FFF2-40B4-BE49-F238E27FC236}">
                <a16:creationId xmlns:a16="http://schemas.microsoft.com/office/drawing/2014/main" id="{F98904F6-2239-4E85-85BC-016E7DB4EA10}"/>
              </a:ext>
            </a:extLst>
          </p:cNvPr>
          <p:cNvPicPr>
            <a:picLocks noChangeAspect="1"/>
          </p:cNvPicPr>
          <p:nvPr/>
        </p:nvPicPr>
        <p:blipFill>
          <a:blip r:embed="rId3"/>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442053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62AD-A7EC-4593-98BD-25DBA7548937}"/>
              </a:ext>
            </a:extLst>
          </p:cNvPr>
          <p:cNvSpPr>
            <a:spLocks noGrp="1"/>
          </p:cNvSpPr>
          <p:nvPr>
            <p:ph type="title"/>
          </p:nvPr>
        </p:nvSpPr>
        <p:spPr/>
        <p:txBody>
          <a:bodyPr/>
          <a:lstStyle/>
          <a:p>
            <a:r>
              <a:rPr lang="en-US" dirty="0"/>
              <a:t>Potential tax-free income for a brighter retirement. </a:t>
            </a:r>
            <a:endParaRPr lang="en-PH" dirty="0"/>
          </a:p>
        </p:txBody>
      </p:sp>
      <p:sp>
        <p:nvSpPr>
          <p:cNvPr id="3" name="Content Placeholder 2">
            <a:extLst>
              <a:ext uri="{FF2B5EF4-FFF2-40B4-BE49-F238E27FC236}">
                <a16:creationId xmlns:a16="http://schemas.microsoft.com/office/drawing/2014/main" id="{D03F065E-B9CF-4DF2-8123-0DEC948BC206}"/>
              </a:ext>
            </a:extLst>
          </p:cNvPr>
          <p:cNvSpPr>
            <a:spLocks noGrp="1"/>
          </p:cNvSpPr>
          <p:nvPr>
            <p:ph idx="1"/>
          </p:nvPr>
        </p:nvSpPr>
        <p:spPr>
          <a:xfrm>
            <a:off x="597877" y="2414955"/>
            <a:ext cx="11078308" cy="4044460"/>
          </a:xfrm>
        </p:spPr>
        <p:txBody>
          <a:bodyPr>
            <a:normAutofit lnSpcReduction="10000"/>
          </a:bodyPr>
          <a:lstStyle/>
          <a:p>
            <a:pPr marL="0" indent="0">
              <a:buNone/>
            </a:pPr>
            <a:r>
              <a:rPr lang="en-US" dirty="0"/>
              <a:t>We can play a significant role in a well-designed retirement income strategy, particularly if you have maxed out on your 401(k) or 403(b) and your IRAs.</a:t>
            </a:r>
          </a:p>
          <a:p>
            <a:pPr marL="0" indent="0">
              <a:buNone/>
            </a:pPr>
            <a:r>
              <a:rPr lang="en-US" dirty="0"/>
              <a:t>We can help supplement these popular retirement products:</a:t>
            </a:r>
          </a:p>
          <a:p>
            <a:r>
              <a:rPr lang="en-US" dirty="0"/>
              <a:t>Roth IRAs. These offer tax-free growth and withdrawal opportunities, but contributions are subject to income limits. If you've maximized your Roth, in addition to providing you life insurance protection, Life Insurance Solutions allows for virtually unlimited contributions, protection against market declines and access to tax-free loans and withdrawals at any age.</a:t>
            </a:r>
          </a:p>
          <a:p>
            <a:r>
              <a:rPr lang="en-US" dirty="0"/>
              <a:t>401(k)s and 403(b)s. These are tax-advantaged ways to save for retirement through your employer, but contributions are subject to annual dollar limits. We can provide an additional “bucket” of cash through tax- and penalty-free loans and withdrawals at any age.</a:t>
            </a:r>
          </a:p>
          <a:p>
            <a:pPr marL="0" indent="0">
              <a:buNone/>
            </a:pPr>
            <a:r>
              <a:rPr lang="en-PH" dirty="0"/>
              <a:t>With our </a:t>
            </a:r>
            <a:r>
              <a:rPr lang="en-US" dirty="0"/>
              <a:t>participation in equity index-linked options, tax advantages and downside protection, you can feel better about your potential to generate retirement income that is often expected in fixed income investments, but may not have been met in recent years.</a:t>
            </a:r>
          </a:p>
        </p:txBody>
      </p:sp>
      <p:pic>
        <p:nvPicPr>
          <p:cNvPr id="4" name="Picture 3">
            <a:extLst>
              <a:ext uri="{FF2B5EF4-FFF2-40B4-BE49-F238E27FC236}">
                <a16:creationId xmlns:a16="http://schemas.microsoft.com/office/drawing/2014/main" id="{6B3E4E23-D06E-4A1D-8A2A-E302D5CC1CFB}"/>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572660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6719-A67E-49C7-A71E-F8CB29D62DFC}"/>
              </a:ext>
            </a:extLst>
          </p:cNvPr>
          <p:cNvSpPr>
            <a:spLocks noGrp="1"/>
          </p:cNvSpPr>
          <p:nvPr>
            <p:ph type="title"/>
          </p:nvPr>
        </p:nvSpPr>
        <p:spPr/>
        <p:txBody>
          <a:bodyPr/>
          <a:lstStyle/>
          <a:p>
            <a:r>
              <a:rPr lang="en-PH" dirty="0"/>
              <a:t>A larger legacy.</a:t>
            </a:r>
          </a:p>
        </p:txBody>
      </p:sp>
      <p:sp>
        <p:nvSpPr>
          <p:cNvPr id="3" name="Content Placeholder 2">
            <a:extLst>
              <a:ext uri="{FF2B5EF4-FFF2-40B4-BE49-F238E27FC236}">
                <a16:creationId xmlns:a16="http://schemas.microsoft.com/office/drawing/2014/main" id="{058B044E-A8DB-4B79-9AA6-812991D198D2}"/>
              </a:ext>
            </a:extLst>
          </p:cNvPr>
          <p:cNvSpPr>
            <a:spLocks noGrp="1"/>
          </p:cNvSpPr>
          <p:nvPr>
            <p:ph idx="1"/>
          </p:nvPr>
        </p:nvSpPr>
        <p:spPr/>
        <p:txBody>
          <a:bodyPr>
            <a:normAutofit fontScale="92500"/>
          </a:bodyPr>
          <a:lstStyle/>
          <a:p>
            <a:pPr marL="0" indent="0">
              <a:buNone/>
            </a:pPr>
            <a:r>
              <a:rPr lang="en-US" sz="2800" dirty="0"/>
              <a:t>We provide death benefit so your loved ones will be financially secure if you were to die. And there is more: </a:t>
            </a:r>
          </a:p>
          <a:p>
            <a:r>
              <a:rPr lang="en-US" sz="2800" dirty="0"/>
              <a:t>Assets will pass income tax-free without probate and you control how assets will be distributed. </a:t>
            </a:r>
          </a:p>
          <a:p>
            <a:r>
              <a:rPr lang="en-US" sz="2800" dirty="0"/>
              <a:t>Beneficiaries are protected from business or other liabilities</a:t>
            </a:r>
            <a:endParaRPr lang="en-PH" sz="2800" dirty="0"/>
          </a:p>
        </p:txBody>
      </p:sp>
      <p:pic>
        <p:nvPicPr>
          <p:cNvPr id="4" name="Picture 3">
            <a:extLst>
              <a:ext uri="{FF2B5EF4-FFF2-40B4-BE49-F238E27FC236}">
                <a16:creationId xmlns:a16="http://schemas.microsoft.com/office/drawing/2014/main" id="{9B836DAC-2ED2-48DD-B80A-E923D8468B5C}"/>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2217685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107-44B7-4CB5-8226-8648924F110B}"/>
              </a:ext>
            </a:extLst>
          </p:cNvPr>
          <p:cNvSpPr>
            <a:spLocks noGrp="1"/>
          </p:cNvSpPr>
          <p:nvPr>
            <p:ph type="title"/>
          </p:nvPr>
        </p:nvSpPr>
        <p:spPr/>
        <p:txBody>
          <a:bodyPr/>
          <a:lstStyle/>
          <a:p>
            <a:r>
              <a:rPr lang="en-US" dirty="0"/>
              <a:t>Life Insurance Solutions </a:t>
            </a:r>
            <a:r>
              <a:rPr lang="en-PH" dirty="0"/>
              <a:t>benefits business owners.</a:t>
            </a:r>
          </a:p>
        </p:txBody>
      </p:sp>
      <p:sp>
        <p:nvSpPr>
          <p:cNvPr id="3" name="Content Placeholder 2">
            <a:extLst>
              <a:ext uri="{FF2B5EF4-FFF2-40B4-BE49-F238E27FC236}">
                <a16:creationId xmlns:a16="http://schemas.microsoft.com/office/drawing/2014/main" id="{CBC5314E-745E-4E06-8D69-8D6D725A387A}"/>
              </a:ext>
            </a:extLst>
          </p:cNvPr>
          <p:cNvSpPr>
            <a:spLocks noGrp="1"/>
          </p:cNvSpPr>
          <p:nvPr>
            <p:ph idx="1"/>
          </p:nvPr>
        </p:nvSpPr>
        <p:spPr>
          <a:xfrm>
            <a:off x="1154955" y="2603500"/>
            <a:ext cx="9911630" cy="3416300"/>
          </a:xfrm>
        </p:spPr>
        <p:txBody>
          <a:bodyPr>
            <a:normAutofit lnSpcReduction="10000"/>
          </a:bodyPr>
          <a:lstStyle/>
          <a:p>
            <a:pPr marL="0" indent="0">
              <a:buNone/>
            </a:pPr>
            <a:r>
              <a:rPr lang="en-US" sz="2400" dirty="0"/>
              <a:t>With Us you can: </a:t>
            </a:r>
          </a:p>
          <a:p>
            <a:r>
              <a:rPr lang="en-US" sz="2400" dirty="0"/>
              <a:t>Help protect the business you lead and your stake in it. </a:t>
            </a:r>
          </a:p>
          <a:p>
            <a:r>
              <a:rPr lang="en-US" sz="2400" dirty="0"/>
              <a:t>Offset the impact of losing a key employee. </a:t>
            </a:r>
          </a:p>
          <a:p>
            <a:r>
              <a:rPr lang="en-US" sz="2400" dirty="0"/>
              <a:t>Enhance your company’s executive benefits or retirement plans.</a:t>
            </a:r>
          </a:p>
          <a:p>
            <a:r>
              <a:rPr lang="en-US" sz="2400" dirty="0"/>
              <a:t>Build up a reserve for unanticipated expenses or needs. </a:t>
            </a:r>
          </a:p>
          <a:p>
            <a:r>
              <a:rPr lang="en-US" sz="2400" dirty="0"/>
              <a:t>Fund a buy-sell agreement to ensure your family receives full fair-market value.</a:t>
            </a:r>
            <a:endParaRPr lang="en-PH" sz="2400" dirty="0"/>
          </a:p>
        </p:txBody>
      </p:sp>
      <p:pic>
        <p:nvPicPr>
          <p:cNvPr id="4" name="Picture 3">
            <a:extLst>
              <a:ext uri="{FF2B5EF4-FFF2-40B4-BE49-F238E27FC236}">
                <a16:creationId xmlns:a16="http://schemas.microsoft.com/office/drawing/2014/main" id="{EC44BB9B-955E-4F9D-A50E-9FA27CF4D248}"/>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3865112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BCA0-152A-44FE-9B94-CA55FA4F0F9E}"/>
              </a:ext>
            </a:extLst>
          </p:cNvPr>
          <p:cNvSpPr>
            <a:spLocks noGrp="1"/>
          </p:cNvSpPr>
          <p:nvPr>
            <p:ph type="title"/>
          </p:nvPr>
        </p:nvSpPr>
        <p:spPr/>
        <p:txBody>
          <a:bodyPr/>
          <a:lstStyle/>
          <a:p>
            <a:r>
              <a:rPr lang="en-US" dirty="0"/>
              <a:t>Tailor valuable options to your unique needs</a:t>
            </a:r>
            <a:endParaRPr lang="en-PH" dirty="0"/>
          </a:p>
        </p:txBody>
      </p:sp>
      <p:sp>
        <p:nvSpPr>
          <p:cNvPr id="3" name="Content Placeholder 2">
            <a:extLst>
              <a:ext uri="{FF2B5EF4-FFF2-40B4-BE49-F238E27FC236}">
                <a16:creationId xmlns:a16="http://schemas.microsoft.com/office/drawing/2014/main" id="{818DEB40-65E8-417E-9B7A-897A8D2AEFAC}"/>
              </a:ext>
            </a:extLst>
          </p:cNvPr>
          <p:cNvSpPr>
            <a:spLocks noGrp="1"/>
          </p:cNvSpPr>
          <p:nvPr>
            <p:ph idx="1"/>
          </p:nvPr>
        </p:nvSpPr>
        <p:spPr>
          <a:xfrm>
            <a:off x="1154955" y="2368062"/>
            <a:ext cx="10544676" cy="4103076"/>
          </a:xfrm>
        </p:spPr>
        <p:txBody>
          <a:bodyPr>
            <a:normAutofit/>
          </a:bodyPr>
          <a:lstStyle/>
          <a:p>
            <a:pPr marL="0" indent="0">
              <a:buNone/>
            </a:pPr>
            <a:r>
              <a:rPr lang="en-US" dirty="0"/>
              <a:t>To further customize your policy, you can add the following at issue: </a:t>
            </a:r>
          </a:p>
          <a:p>
            <a:r>
              <a:rPr lang="en-US" b="1" dirty="0"/>
              <a:t>Long-Term Care Services Rider.</a:t>
            </a:r>
            <a:r>
              <a:rPr lang="en-US" dirty="0"/>
              <a:t> This rider allows you to get an "advance" on your life insurance benefits if you need to pay for qualified long-term care expenses. Any value you don't use will be paid to your beneficiaries at death. </a:t>
            </a:r>
          </a:p>
          <a:p>
            <a:r>
              <a:rPr lang="en-US" b="1" dirty="0"/>
              <a:t>Charitable Legacy Rider. </a:t>
            </a:r>
            <a:r>
              <a:rPr lang="en-US" dirty="0"/>
              <a:t>At no cost, this rider allows you to designate a recognized charity to receive up to an additional 1% (or $100,000, whichever is less) of your policy’s base face amount without reducing your premium, cash value or death benefit. </a:t>
            </a:r>
          </a:p>
          <a:p>
            <a:r>
              <a:rPr lang="en-US" b="1" dirty="0"/>
              <a:t>Return of Premium Death Benefit Rider. </a:t>
            </a:r>
            <a:r>
              <a:rPr lang="en-US" dirty="0"/>
              <a:t>For an additional cost, this rider enables your beneficiaries to receive an additional death benefit equal to a percentage of the premiums paid.</a:t>
            </a:r>
            <a:endParaRPr lang="en-PH" dirty="0"/>
          </a:p>
        </p:txBody>
      </p:sp>
      <p:pic>
        <p:nvPicPr>
          <p:cNvPr id="4" name="Picture 3">
            <a:extLst>
              <a:ext uri="{FF2B5EF4-FFF2-40B4-BE49-F238E27FC236}">
                <a16:creationId xmlns:a16="http://schemas.microsoft.com/office/drawing/2014/main" id="{A226F44D-792D-4FAB-853C-93D8ABE3F9DD}"/>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833326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4E8D-D626-44A0-A22F-B319B2920DC6}"/>
              </a:ext>
            </a:extLst>
          </p:cNvPr>
          <p:cNvSpPr>
            <a:spLocks noGrp="1"/>
          </p:cNvSpPr>
          <p:nvPr>
            <p:ph type="title"/>
          </p:nvPr>
        </p:nvSpPr>
        <p:spPr/>
        <p:txBody>
          <a:bodyPr/>
          <a:lstStyle/>
          <a:p>
            <a:r>
              <a:rPr lang="en-US" dirty="0"/>
              <a:t>Focusing on what’s next in your life.</a:t>
            </a:r>
            <a:endParaRPr lang="en-PH" dirty="0"/>
          </a:p>
        </p:txBody>
      </p:sp>
      <p:sp>
        <p:nvSpPr>
          <p:cNvPr id="3" name="Content Placeholder 2">
            <a:extLst>
              <a:ext uri="{FF2B5EF4-FFF2-40B4-BE49-F238E27FC236}">
                <a16:creationId xmlns:a16="http://schemas.microsoft.com/office/drawing/2014/main" id="{72C57183-E1EF-4B26-A2F8-817ED36E7C0D}"/>
              </a:ext>
            </a:extLst>
          </p:cNvPr>
          <p:cNvSpPr>
            <a:spLocks noGrp="1"/>
          </p:cNvSpPr>
          <p:nvPr>
            <p:ph idx="1"/>
          </p:nvPr>
        </p:nvSpPr>
        <p:spPr/>
        <p:txBody>
          <a:bodyPr/>
          <a:lstStyle/>
          <a:p>
            <a:pPr marL="0" indent="0">
              <a:buNone/>
            </a:pPr>
            <a:r>
              <a:rPr lang="en-US" dirty="0"/>
              <a:t>You are on the road to achieving financial success and there are many more goals you want to pursue. Preparing for a comfortable retirement. Paying for a child’s education. Leaving a legacy. </a:t>
            </a:r>
          </a:p>
          <a:p>
            <a:pPr marL="0" indent="0">
              <a:buNone/>
            </a:pPr>
            <a:r>
              <a:rPr lang="en-US" dirty="0"/>
              <a:t>Whatever your goals, you’ll need to overcome real challenges. Market volatility. Low interest rates. Inflation. Outliving your assets. Tax uncertainty. And you’ll need a strategy that gives you every opportunity for financial success. </a:t>
            </a:r>
          </a:p>
          <a:p>
            <a:pPr marL="0" indent="0">
              <a:buNone/>
            </a:pPr>
            <a:r>
              <a:rPr lang="en-US" dirty="0"/>
              <a:t>Fortunately, your financial professional and Life Insurance Solutions are on your side.</a:t>
            </a:r>
            <a:endParaRPr lang="en-PH" dirty="0"/>
          </a:p>
        </p:txBody>
      </p:sp>
      <p:pic>
        <p:nvPicPr>
          <p:cNvPr id="4" name="Picture 3">
            <a:extLst>
              <a:ext uri="{FF2B5EF4-FFF2-40B4-BE49-F238E27FC236}">
                <a16:creationId xmlns:a16="http://schemas.microsoft.com/office/drawing/2014/main" id="{321DFACB-8486-4424-84BD-D55B43ABBD5F}"/>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272264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BCA0-152A-44FE-9B94-CA55FA4F0F9E}"/>
              </a:ext>
            </a:extLst>
          </p:cNvPr>
          <p:cNvSpPr>
            <a:spLocks noGrp="1"/>
          </p:cNvSpPr>
          <p:nvPr>
            <p:ph type="title"/>
          </p:nvPr>
        </p:nvSpPr>
        <p:spPr/>
        <p:txBody>
          <a:bodyPr/>
          <a:lstStyle/>
          <a:p>
            <a:r>
              <a:rPr lang="en-US" dirty="0"/>
              <a:t>Tailor valuable options to your unique needs</a:t>
            </a:r>
            <a:endParaRPr lang="en-PH" dirty="0"/>
          </a:p>
        </p:txBody>
      </p:sp>
      <p:pic>
        <p:nvPicPr>
          <p:cNvPr id="7" name="Picture 6">
            <a:extLst>
              <a:ext uri="{FF2B5EF4-FFF2-40B4-BE49-F238E27FC236}">
                <a16:creationId xmlns:a16="http://schemas.microsoft.com/office/drawing/2014/main" id="{FDBB67BE-CDA5-4CC4-AF3A-AA2B679265A9}"/>
              </a:ext>
            </a:extLst>
          </p:cNvPr>
          <p:cNvPicPr>
            <a:picLocks noChangeAspect="1"/>
          </p:cNvPicPr>
          <p:nvPr/>
        </p:nvPicPr>
        <p:blipFill>
          <a:blip r:embed="rId2"/>
          <a:stretch>
            <a:fillRect/>
          </a:stretch>
        </p:blipFill>
        <p:spPr>
          <a:xfrm>
            <a:off x="833437" y="2664802"/>
            <a:ext cx="10525125" cy="3638550"/>
          </a:xfrm>
          <a:prstGeom prst="rect">
            <a:avLst/>
          </a:prstGeom>
        </p:spPr>
      </p:pic>
      <p:pic>
        <p:nvPicPr>
          <p:cNvPr id="4" name="Picture 3">
            <a:extLst>
              <a:ext uri="{FF2B5EF4-FFF2-40B4-BE49-F238E27FC236}">
                <a16:creationId xmlns:a16="http://schemas.microsoft.com/office/drawing/2014/main" id="{BC668B98-F3EA-4F76-8388-D524EBF04B4D}"/>
              </a:ext>
            </a:extLst>
          </p:cNvPr>
          <p:cNvPicPr>
            <a:picLocks noChangeAspect="1"/>
          </p:cNvPicPr>
          <p:nvPr/>
        </p:nvPicPr>
        <p:blipFill>
          <a:blip r:embed="rId3"/>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590005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3179-11B2-488F-B07E-93ABF43B68FB}"/>
              </a:ext>
            </a:extLst>
          </p:cNvPr>
          <p:cNvSpPr>
            <a:spLocks noGrp="1"/>
          </p:cNvSpPr>
          <p:nvPr>
            <p:ph type="title"/>
          </p:nvPr>
        </p:nvSpPr>
        <p:spPr/>
        <p:txBody>
          <a:bodyPr/>
          <a:lstStyle/>
          <a:p>
            <a:r>
              <a:rPr lang="en-US" dirty="0"/>
              <a:t>What’s new from Life Insurance Solutions could be what’s next for you.</a:t>
            </a:r>
            <a:endParaRPr lang="en-PH" dirty="0"/>
          </a:p>
        </p:txBody>
      </p:sp>
      <p:sp>
        <p:nvSpPr>
          <p:cNvPr id="3" name="Content Placeholder 2">
            <a:extLst>
              <a:ext uri="{FF2B5EF4-FFF2-40B4-BE49-F238E27FC236}">
                <a16:creationId xmlns:a16="http://schemas.microsoft.com/office/drawing/2014/main" id="{B8BAF013-676E-492C-BDC7-AFD3ECBBEA4F}"/>
              </a:ext>
            </a:extLst>
          </p:cNvPr>
          <p:cNvSpPr>
            <a:spLocks noGrp="1"/>
          </p:cNvSpPr>
          <p:nvPr>
            <p:ph idx="1"/>
          </p:nvPr>
        </p:nvSpPr>
        <p:spPr>
          <a:xfrm>
            <a:off x="523784" y="2603500"/>
            <a:ext cx="11043820" cy="3637502"/>
          </a:xfrm>
        </p:spPr>
        <p:txBody>
          <a:bodyPr>
            <a:normAutofit lnSpcReduction="10000"/>
          </a:bodyPr>
          <a:lstStyle/>
          <a:p>
            <a:pPr marL="0" indent="0">
              <a:buNone/>
            </a:pPr>
            <a:r>
              <a:rPr lang="en-US" sz="1400" dirty="0"/>
              <a:t>Our life insurance products are engineered to efficiently solve for a defined need: protection or wealth accumulation.</a:t>
            </a:r>
          </a:p>
          <a:p>
            <a:pPr marL="0" indent="0">
              <a:buNone/>
            </a:pPr>
            <a:endParaRPr lang="en-US" sz="1400" dirty="0"/>
          </a:p>
          <a:p>
            <a:pPr marL="0" indent="0">
              <a:buNone/>
            </a:pPr>
            <a:r>
              <a:rPr lang="en-US" sz="1400" dirty="0"/>
              <a:t>Life insurance is best known for the financial protection it provides to individuals, families and businesses. But it can also help you achieve a wealth accumulation goal.</a:t>
            </a:r>
          </a:p>
          <a:p>
            <a:pPr marL="0" indent="0">
              <a:buNone/>
            </a:pPr>
            <a:endParaRPr lang="en-US" sz="1400" dirty="0"/>
          </a:p>
          <a:p>
            <a:pPr marL="0" indent="0">
              <a:buNone/>
            </a:pPr>
            <a:r>
              <a:rPr lang="en-US" sz="1400" dirty="0"/>
              <a:t>Insurance companies oftentimes promote policies designed to equally meet both protection and wealth accumulation goals. However, this approach creates inefficiencies. You may end up paying for features you don’t need.</a:t>
            </a:r>
          </a:p>
          <a:p>
            <a:pPr marL="0" indent="0">
              <a:buNone/>
            </a:pPr>
            <a:endParaRPr lang="en-PH" sz="1400" dirty="0"/>
          </a:p>
          <a:p>
            <a:pPr marL="0" indent="0">
              <a:buNone/>
            </a:pPr>
            <a:r>
              <a:rPr lang="en-PH" sz="1400" dirty="0"/>
              <a:t>At Life Insurance Solutions, </a:t>
            </a:r>
            <a:r>
              <a:rPr lang="en-US" sz="1400" dirty="0"/>
              <a:t>we engineer our products differently to meet a specific goal in the most efficient way possible. Our life insurance policies start with a death benefit. Then, we design each product to focus on a defined need.</a:t>
            </a:r>
          </a:p>
          <a:p>
            <a:pPr marL="0" indent="0">
              <a:buNone/>
            </a:pPr>
            <a:endParaRPr lang="en-US" sz="1400" dirty="0"/>
          </a:p>
          <a:p>
            <a:pPr marL="0" indent="0">
              <a:buNone/>
            </a:pPr>
            <a:r>
              <a:rPr lang="en-US" sz="1400" dirty="0"/>
              <a:t>Life Insurance Solutions is designed to help you build wealth and generate the income streams you’ll need in retirement.</a:t>
            </a:r>
            <a:endParaRPr lang="en-PH" sz="1400" dirty="0"/>
          </a:p>
        </p:txBody>
      </p:sp>
      <p:pic>
        <p:nvPicPr>
          <p:cNvPr id="4" name="Picture 3">
            <a:extLst>
              <a:ext uri="{FF2B5EF4-FFF2-40B4-BE49-F238E27FC236}">
                <a16:creationId xmlns:a16="http://schemas.microsoft.com/office/drawing/2014/main" id="{907233FB-DE01-404E-901D-2DB9276F5A4C}"/>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712276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64B5-2C23-4385-BBCA-A4F2869650EF}"/>
              </a:ext>
            </a:extLst>
          </p:cNvPr>
          <p:cNvSpPr>
            <a:spLocks noGrp="1"/>
          </p:cNvSpPr>
          <p:nvPr>
            <p:ph type="title"/>
          </p:nvPr>
        </p:nvSpPr>
        <p:spPr/>
        <p:txBody>
          <a:bodyPr/>
          <a:lstStyle/>
          <a:p>
            <a:r>
              <a:rPr lang="en-PH" dirty="0"/>
              <a:t>Life insurance spectrum and Life Insurance </a:t>
            </a:r>
            <a:r>
              <a:rPr lang="en-PH" dirty="0" err="1"/>
              <a:t>Soutions</a:t>
            </a:r>
            <a:endParaRPr lang="en-PH" dirty="0"/>
          </a:p>
        </p:txBody>
      </p:sp>
      <p:sp>
        <p:nvSpPr>
          <p:cNvPr id="4" name="Rectangle 3">
            <a:extLst>
              <a:ext uri="{FF2B5EF4-FFF2-40B4-BE49-F238E27FC236}">
                <a16:creationId xmlns:a16="http://schemas.microsoft.com/office/drawing/2014/main" id="{F4139B07-4BBE-4730-A8A0-CB0073CBF155}"/>
              </a:ext>
            </a:extLst>
          </p:cNvPr>
          <p:cNvSpPr/>
          <p:nvPr/>
        </p:nvSpPr>
        <p:spPr>
          <a:xfrm>
            <a:off x="1065320" y="3879542"/>
            <a:ext cx="2290439" cy="118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t>Lifetime Protection Estate Planning</a:t>
            </a:r>
          </a:p>
        </p:txBody>
      </p:sp>
      <p:sp>
        <p:nvSpPr>
          <p:cNvPr id="5" name="Arrow: Left-Right 4">
            <a:extLst>
              <a:ext uri="{FF2B5EF4-FFF2-40B4-BE49-F238E27FC236}">
                <a16:creationId xmlns:a16="http://schemas.microsoft.com/office/drawing/2014/main" id="{176AD589-F037-4F49-8A7C-F5A1473C29B0}"/>
              </a:ext>
            </a:extLst>
          </p:cNvPr>
          <p:cNvSpPr/>
          <p:nvPr/>
        </p:nvSpPr>
        <p:spPr>
          <a:xfrm>
            <a:off x="3920971" y="3755255"/>
            <a:ext cx="4350058" cy="1313895"/>
          </a:xfrm>
          <a:prstGeom prst="leftRightArrow">
            <a:avLst/>
          </a:prstGeom>
          <a:gradFill>
            <a:gsLst>
              <a:gs pos="0">
                <a:srgbClr val="92D050"/>
              </a:gs>
              <a:gs pos="10000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Life Insurance</a:t>
            </a:r>
            <a:endParaRPr lang="en-PH" dirty="0"/>
          </a:p>
        </p:txBody>
      </p:sp>
      <p:sp>
        <p:nvSpPr>
          <p:cNvPr id="6" name="Rectangle 5">
            <a:extLst>
              <a:ext uri="{FF2B5EF4-FFF2-40B4-BE49-F238E27FC236}">
                <a16:creationId xmlns:a16="http://schemas.microsoft.com/office/drawing/2014/main" id="{20CF097A-4B2B-4DFD-AEEF-114F90A0286D}"/>
              </a:ext>
            </a:extLst>
          </p:cNvPr>
          <p:cNvSpPr/>
          <p:nvPr/>
        </p:nvSpPr>
        <p:spPr>
          <a:xfrm>
            <a:off x="8562975" y="3755255"/>
            <a:ext cx="3105150" cy="123825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t>Wealth Accumulation Income Generation</a:t>
            </a:r>
          </a:p>
        </p:txBody>
      </p:sp>
      <p:sp>
        <p:nvSpPr>
          <p:cNvPr id="7" name="Isosceles Triangle 6">
            <a:extLst>
              <a:ext uri="{FF2B5EF4-FFF2-40B4-BE49-F238E27FC236}">
                <a16:creationId xmlns:a16="http://schemas.microsoft.com/office/drawing/2014/main" id="{BF2BEE81-3743-406A-969D-363646D65CF6}"/>
              </a:ext>
            </a:extLst>
          </p:cNvPr>
          <p:cNvSpPr/>
          <p:nvPr/>
        </p:nvSpPr>
        <p:spPr>
          <a:xfrm rot="10800000">
            <a:off x="9916366" y="4897052"/>
            <a:ext cx="457200" cy="266700"/>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a:extLst>
              <a:ext uri="{FF2B5EF4-FFF2-40B4-BE49-F238E27FC236}">
                <a16:creationId xmlns:a16="http://schemas.microsoft.com/office/drawing/2014/main" id="{284003C7-13F7-494D-B06E-D20F0E831CAC}"/>
              </a:ext>
            </a:extLst>
          </p:cNvPr>
          <p:cNvSpPr txBox="1"/>
          <p:nvPr/>
        </p:nvSpPr>
        <p:spPr>
          <a:xfrm>
            <a:off x="5419725" y="3244334"/>
            <a:ext cx="1853392" cy="369332"/>
          </a:xfrm>
          <a:prstGeom prst="rect">
            <a:avLst/>
          </a:prstGeom>
          <a:noFill/>
        </p:spPr>
        <p:txBody>
          <a:bodyPr wrap="none" rtlCol="0">
            <a:spAutoFit/>
          </a:bodyPr>
          <a:lstStyle/>
          <a:p>
            <a:r>
              <a:rPr lang="en-PH" dirty="0"/>
              <a:t>Your Objective</a:t>
            </a:r>
          </a:p>
        </p:txBody>
      </p:sp>
      <p:sp>
        <p:nvSpPr>
          <p:cNvPr id="9" name="TextBox 8">
            <a:extLst>
              <a:ext uri="{FF2B5EF4-FFF2-40B4-BE49-F238E27FC236}">
                <a16:creationId xmlns:a16="http://schemas.microsoft.com/office/drawing/2014/main" id="{FB2D4586-BE7A-456E-AA37-676C2F1674D1}"/>
              </a:ext>
            </a:extLst>
          </p:cNvPr>
          <p:cNvSpPr txBox="1"/>
          <p:nvPr/>
        </p:nvSpPr>
        <p:spPr>
          <a:xfrm>
            <a:off x="8860835" y="5248275"/>
            <a:ext cx="2741456" cy="369332"/>
          </a:xfrm>
          <a:prstGeom prst="rect">
            <a:avLst/>
          </a:prstGeom>
          <a:noFill/>
        </p:spPr>
        <p:txBody>
          <a:bodyPr wrap="none" rtlCol="0">
            <a:spAutoFit/>
          </a:bodyPr>
          <a:lstStyle/>
          <a:p>
            <a:r>
              <a:rPr lang="en-US" dirty="0"/>
              <a:t>Life Insurance Solutions</a:t>
            </a:r>
            <a:endParaRPr lang="en-PH" dirty="0"/>
          </a:p>
        </p:txBody>
      </p:sp>
      <p:pic>
        <p:nvPicPr>
          <p:cNvPr id="10" name="Picture 9">
            <a:extLst>
              <a:ext uri="{FF2B5EF4-FFF2-40B4-BE49-F238E27FC236}">
                <a16:creationId xmlns:a16="http://schemas.microsoft.com/office/drawing/2014/main" id="{8BC1E071-3099-4EA8-B99D-E3237FF80214}"/>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3936578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4434-EF61-4314-984B-504DA7197AEB}"/>
              </a:ext>
            </a:extLst>
          </p:cNvPr>
          <p:cNvSpPr>
            <a:spLocks noGrp="1"/>
          </p:cNvSpPr>
          <p:nvPr>
            <p:ph type="title"/>
          </p:nvPr>
        </p:nvSpPr>
        <p:spPr/>
        <p:txBody>
          <a:bodyPr/>
          <a:lstStyle/>
          <a:p>
            <a:r>
              <a:rPr lang="en-PH" dirty="0"/>
              <a:t>Wealth. Income. Downside Protection. </a:t>
            </a:r>
          </a:p>
        </p:txBody>
      </p:sp>
      <p:sp>
        <p:nvSpPr>
          <p:cNvPr id="3" name="Content Placeholder 2">
            <a:extLst>
              <a:ext uri="{FF2B5EF4-FFF2-40B4-BE49-F238E27FC236}">
                <a16:creationId xmlns:a16="http://schemas.microsoft.com/office/drawing/2014/main" id="{5AFD9F4E-2464-43E6-ACC4-A4B5D554F1C4}"/>
              </a:ext>
            </a:extLst>
          </p:cNvPr>
          <p:cNvSpPr>
            <a:spLocks noGrp="1"/>
          </p:cNvSpPr>
          <p:nvPr>
            <p:ph idx="1"/>
          </p:nvPr>
        </p:nvSpPr>
        <p:spPr/>
        <p:txBody>
          <a:bodyPr/>
          <a:lstStyle/>
          <a:p>
            <a:pPr marL="0" indent="0">
              <a:buNone/>
            </a:pPr>
            <a:r>
              <a:rPr lang="en-US" dirty="0"/>
              <a:t>Life Insurance Solutions is designed to help you accumulate wealth and generate streams of income, all with downside protection and exceptional tax- and cost-efficiency. </a:t>
            </a:r>
          </a:p>
          <a:p>
            <a:pPr marL="0" indent="0">
              <a:buNone/>
            </a:pPr>
            <a:r>
              <a:rPr lang="en-US" dirty="0"/>
              <a:t>We offer:</a:t>
            </a:r>
          </a:p>
          <a:p>
            <a:r>
              <a:rPr lang="en-US" dirty="0"/>
              <a:t>Access to growth opportunities with protection against financial losses.</a:t>
            </a:r>
          </a:p>
          <a:p>
            <a:r>
              <a:rPr lang="en-US" dirty="0"/>
              <a:t>Tax- and cost-efficiency to enable you to keep more of what you earn.</a:t>
            </a:r>
          </a:p>
          <a:p>
            <a:r>
              <a:rPr lang="en-US" dirty="0"/>
              <a:t>Reliable downside protection, so you sleep better at night. </a:t>
            </a:r>
          </a:p>
          <a:p>
            <a:r>
              <a:rPr lang="en-US" dirty="0"/>
              <a:t>Flexibility, so you can respond to changes in financial markets or in your life</a:t>
            </a:r>
            <a:endParaRPr lang="en-PH" dirty="0"/>
          </a:p>
        </p:txBody>
      </p:sp>
      <p:pic>
        <p:nvPicPr>
          <p:cNvPr id="4" name="Picture 3">
            <a:extLst>
              <a:ext uri="{FF2B5EF4-FFF2-40B4-BE49-F238E27FC236}">
                <a16:creationId xmlns:a16="http://schemas.microsoft.com/office/drawing/2014/main" id="{50B2D8EF-9329-427E-8357-33C5B9D391AE}"/>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4064865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8F8-248A-461D-ABB0-B478824A0639}"/>
              </a:ext>
            </a:extLst>
          </p:cNvPr>
          <p:cNvSpPr>
            <a:spLocks noGrp="1"/>
          </p:cNvSpPr>
          <p:nvPr>
            <p:ph type="title"/>
          </p:nvPr>
        </p:nvSpPr>
        <p:spPr/>
        <p:txBody>
          <a:bodyPr/>
          <a:lstStyle/>
          <a:p>
            <a:r>
              <a:rPr lang="en-PH" dirty="0"/>
              <a:t>How Life Insurance Solutions works. </a:t>
            </a:r>
          </a:p>
        </p:txBody>
      </p:sp>
      <p:sp>
        <p:nvSpPr>
          <p:cNvPr id="3" name="Content Placeholder 2">
            <a:extLst>
              <a:ext uri="{FF2B5EF4-FFF2-40B4-BE49-F238E27FC236}">
                <a16:creationId xmlns:a16="http://schemas.microsoft.com/office/drawing/2014/main" id="{FDA11C50-25E5-4A81-9D2D-2DD2C6D85CCB}"/>
              </a:ext>
            </a:extLst>
          </p:cNvPr>
          <p:cNvSpPr>
            <a:spLocks noGrp="1"/>
          </p:cNvSpPr>
          <p:nvPr>
            <p:ph idx="1"/>
          </p:nvPr>
        </p:nvSpPr>
        <p:spPr/>
        <p:txBody>
          <a:bodyPr>
            <a:normAutofit/>
          </a:bodyPr>
          <a:lstStyle/>
          <a:p>
            <a:pPr marL="0" indent="0">
              <a:buNone/>
            </a:pPr>
            <a:r>
              <a:rPr lang="en-US" sz="2800" dirty="0"/>
              <a:t>With Us you can:</a:t>
            </a:r>
          </a:p>
          <a:p>
            <a:r>
              <a:rPr lang="en-US" sz="2800" dirty="0"/>
              <a:t>Choose how to allocate your premium payments. </a:t>
            </a:r>
          </a:p>
          <a:p>
            <a:r>
              <a:rPr lang="en-US" sz="2800" dirty="0"/>
              <a:t>Access your cash surrender value, potentially tax-free, any time. </a:t>
            </a:r>
          </a:p>
          <a:p>
            <a:r>
              <a:rPr lang="en-US" sz="2800" dirty="0"/>
              <a:t>Pass on a death benefit to your beneficiaries</a:t>
            </a:r>
            <a:endParaRPr lang="en-PH" sz="2800" dirty="0"/>
          </a:p>
        </p:txBody>
      </p:sp>
      <p:pic>
        <p:nvPicPr>
          <p:cNvPr id="4" name="Picture 3">
            <a:extLst>
              <a:ext uri="{FF2B5EF4-FFF2-40B4-BE49-F238E27FC236}">
                <a16:creationId xmlns:a16="http://schemas.microsoft.com/office/drawing/2014/main" id="{0849330F-EC02-4AFC-BBB0-71166DC88F17}"/>
              </a:ext>
            </a:extLst>
          </p:cNvPr>
          <p:cNvPicPr>
            <a:picLocks noChangeAspect="1"/>
          </p:cNvPicPr>
          <p:nvPr/>
        </p:nvPicPr>
        <p:blipFill>
          <a:blip r:embed="rId2"/>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737847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B0C2-F0FC-4C39-99B1-BA28A2CF5B3D}"/>
              </a:ext>
            </a:extLst>
          </p:cNvPr>
          <p:cNvSpPr>
            <a:spLocks noGrp="1"/>
          </p:cNvSpPr>
          <p:nvPr>
            <p:ph type="title"/>
          </p:nvPr>
        </p:nvSpPr>
        <p:spPr/>
        <p:txBody>
          <a:bodyPr/>
          <a:lstStyle/>
          <a:p>
            <a:r>
              <a:rPr lang="en-PH" dirty="0"/>
              <a:t>How Life Insurance Solutions works. </a:t>
            </a:r>
          </a:p>
        </p:txBody>
      </p:sp>
      <p:pic>
        <p:nvPicPr>
          <p:cNvPr id="5" name="Content Placeholder 4">
            <a:extLst>
              <a:ext uri="{FF2B5EF4-FFF2-40B4-BE49-F238E27FC236}">
                <a16:creationId xmlns:a16="http://schemas.microsoft.com/office/drawing/2014/main" id="{31F8745B-C035-44E8-8A7B-6BB92C4D7C69}"/>
              </a:ext>
            </a:extLst>
          </p:cNvPr>
          <p:cNvPicPr>
            <a:picLocks noGrp="1" noChangeAspect="1"/>
          </p:cNvPicPr>
          <p:nvPr>
            <p:ph idx="1"/>
          </p:nvPr>
        </p:nvPicPr>
        <p:blipFill>
          <a:blip r:embed="rId2"/>
          <a:stretch>
            <a:fillRect/>
          </a:stretch>
        </p:blipFill>
        <p:spPr>
          <a:xfrm>
            <a:off x="1876425" y="2366529"/>
            <a:ext cx="7791450" cy="4367646"/>
          </a:xfrm>
        </p:spPr>
      </p:pic>
      <p:pic>
        <p:nvPicPr>
          <p:cNvPr id="4" name="Picture 3">
            <a:extLst>
              <a:ext uri="{FF2B5EF4-FFF2-40B4-BE49-F238E27FC236}">
                <a16:creationId xmlns:a16="http://schemas.microsoft.com/office/drawing/2014/main" id="{13885E4D-13CD-4DBF-BC7E-12286700BEDF}"/>
              </a:ext>
            </a:extLst>
          </p:cNvPr>
          <p:cNvPicPr>
            <a:picLocks noChangeAspect="1"/>
          </p:cNvPicPr>
          <p:nvPr/>
        </p:nvPicPr>
        <p:blipFill>
          <a:blip r:embed="rId3"/>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2228080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7177-2B8C-45F7-84D2-DE90A4ADCD0D}"/>
              </a:ext>
            </a:extLst>
          </p:cNvPr>
          <p:cNvSpPr>
            <a:spLocks noGrp="1"/>
          </p:cNvSpPr>
          <p:nvPr>
            <p:ph type="title"/>
          </p:nvPr>
        </p:nvSpPr>
        <p:spPr/>
        <p:txBody>
          <a:bodyPr/>
          <a:lstStyle/>
          <a:p>
            <a:r>
              <a:rPr lang="en-PH" dirty="0"/>
              <a:t>Efficiency. Reliability. Flexibility. </a:t>
            </a:r>
          </a:p>
        </p:txBody>
      </p:sp>
      <p:pic>
        <p:nvPicPr>
          <p:cNvPr id="5" name="Content Placeholder 4">
            <a:extLst>
              <a:ext uri="{FF2B5EF4-FFF2-40B4-BE49-F238E27FC236}">
                <a16:creationId xmlns:a16="http://schemas.microsoft.com/office/drawing/2014/main" id="{3CCF021D-F96D-4AA6-80F9-0E9E9E675A4B}"/>
              </a:ext>
            </a:extLst>
          </p:cNvPr>
          <p:cNvPicPr>
            <a:picLocks noGrp="1" noChangeAspect="1"/>
          </p:cNvPicPr>
          <p:nvPr>
            <p:ph idx="1"/>
          </p:nvPr>
        </p:nvPicPr>
        <p:blipFill>
          <a:blip r:embed="rId2"/>
          <a:stretch>
            <a:fillRect/>
          </a:stretch>
        </p:blipFill>
        <p:spPr>
          <a:xfrm>
            <a:off x="2466975" y="2656381"/>
            <a:ext cx="7268402" cy="4001593"/>
          </a:xfrm>
        </p:spPr>
      </p:pic>
      <p:sp>
        <p:nvSpPr>
          <p:cNvPr id="6" name="TextBox 5">
            <a:extLst>
              <a:ext uri="{FF2B5EF4-FFF2-40B4-BE49-F238E27FC236}">
                <a16:creationId xmlns:a16="http://schemas.microsoft.com/office/drawing/2014/main" id="{A57C5A07-57B5-4872-BEC5-99F09FDD84C0}"/>
              </a:ext>
            </a:extLst>
          </p:cNvPr>
          <p:cNvSpPr txBox="1"/>
          <p:nvPr/>
        </p:nvSpPr>
        <p:spPr>
          <a:xfrm>
            <a:off x="1539312" y="2281743"/>
            <a:ext cx="9113393" cy="369332"/>
          </a:xfrm>
          <a:prstGeom prst="rect">
            <a:avLst/>
          </a:prstGeom>
          <a:noFill/>
        </p:spPr>
        <p:txBody>
          <a:bodyPr wrap="none" rtlCol="0">
            <a:spAutoFit/>
          </a:bodyPr>
          <a:lstStyle/>
          <a:p>
            <a:pPr algn="ctr"/>
            <a:r>
              <a:rPr lang="en-US" dirty="0"/>
              <a:t>They are what Life Insurance Solutions is engineered to offer you in one product.</a:t>
            </a:r>
            <a:endParaRPr lang="en-PH" dirty="0"/>
          </a:p>
        </p:txBody>
      </p:sp>
      <p:pic>
        <p:nvPicPr>
          <p:cNvPr id="7" name="Picture 6">
            <a:extLst>
              <a:ext uri="{FF2B5EF4-FFF2-40B4-BE49-F238E27FC236}">
                <a16:creationId xmlns:a16="http://schemas.microsoft.com/office/drawing/2014/main" id="{7BEA720F-F910-467E-8896-11C23C53D141}"/>
              </a:ext>
            </a:extLst>
          </p:cNvPr>
          <p:cNvPicPr>
            <a:picLocks noChangeAspect="1"/>
          </p:cNvPicPr>
          <p:nvPr/>
        </p:nvPicPr>
        <p:blipFill>
          <a:blip r:embed="rId3"/>
          <a:stretch>
            <a:fillRect/>
          </a:stretch>
        </p:blipFill>
        <p:spPr>
          <a:xfrm>
            <a:off x="447351" y="6295044"/>
            <a:ext cx="1638900" cy="421061"/>
          </a:xfrm>
          <a:prstGeom prst="rect">
            <a:avLst/>
          </a:prstGeom>
        </p:spPr>
      </p:pic>
    </p:spTree>
    <p:extLst>
      <p:ext uri="{BB962C8B-B14F-4D97-AF65-F5344CB8AC3E}">
        <p14:creationId xmlns:p14="http://schemas.microsoft.com/office/powerpoint/2010/main" val="1538222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1E9F-71A8-4AFA-9B72-9ECAFEE63A13}"/>
              </a:ext>
            </a:extLst>
          </p:cNvPr>
          <p:cNvSpPr>
            <a:spLocks noGrp="1"/>
          </p:cNvSpPr>
          <p:nvPr>
            <p:ph type="title"/>
          </p:nvPr>
        </p:nvSpPr>
        <p:spPr/>
        <p:txBody>
          <a:bodyPr/>
          <a:lstStyle/>
          <a:p>
            <a:r>
              <a:rPr lang="en-PH" dirty="0"/>
              <a:t>Efficiency. Reliability. Flexibility. </a:t>
            </a:r>
          </a:p>
        </p:txBody>
      </p:sp>
      <p:sp>
        <p:nvSpPr>
          <p:cNvPr id="3" name="Content Placeholder 2">
            <a:extLst>
              <a:ext uri="{FF2B5EF4-FFF2-40B4-BE49-F238E27FC236}">
                <a16:creationId xmlns:a16="http://schemas.microsoft.com/office/drawing/2014/main" id="{CC5BB21A-EF44-4094-B745-660DD03B7A6B}"/>
              </a:ext>
            </a:extLst>
          </p:cNvPr>
          <p:cNvSpPr>
            <a:spLocks noGrp="1"/>
          </p:cNvSpPr>
          <p:nvPr>
            <p:ph idx="1"/>
          </p:nvPr>
        </p:nvSpPr>
        <p:spPr>
          <a:xfrm>
            <a:off x="1154953" y="2236786"/>
            <a:ext cx="10132170" cy="1392239"/>
          </a:xfrm>
        </p:spPr>
        <p:txBody>
          <a:bodyPr>
            <a:normAutofit/>
          </a:bodyPr>
          <a:lstStyle/>
          <a:p>
            <a:pPr marL="0" indent="0">
              <a:buNone/>
            </a:pPr>
            <a:r>
              <a:rPr lang="en-US" sz="1600" b="1" dirty="0"/>
              <a:t>Efficiency begins with Life Insurance Solutions’ low cost structure and tax advantages.</a:t>
            </a:r>
          </a:p>
          <a:p>
            <a:pPr marL="0" indent="0">
              <a:buNone/>
            </a:pPr>
            <a:r>
              <a:rPr lang="en-US" sz="1600" dirty="0"/>
              <a:t>Life Insurance Solutions is cost-efficient compared to its competitors</a:t>
            </a:r>
            <a:endParaRPr lang="en-PH" sz="1600" dirty="0"/>
          </a:p>
        </p:txBody>
      </p:sp>
      <p:pic>
        <p:nvPicPr>
          <p:cNvPr id="5" name="Picture 4">
            <a:extLst>
              <a:ext uri="{FF2B5EF4-FFF2-40B4-BE49-F238E27FC236}">
                <a16:creationId xmlns:a16="http://schemas.microsoft.com/office/drawing/2014/main" id="{77A4B006-3DE9-4932-8559-F430C8F90544}"/>
              </a:ext>
            </a:extLst>
          </p:cNvPr>
          <p:cNvPicPr>
            <a:picLocks noChangeAspect="1"/>
          </p:cNvPicPr>
          <p:nvPr/>
        </p:nvPicPr>
        <p:blipFill>
          <a:blip r:embed="rId2"/>
          <a:stretch>
            <a:fillRect/>
          </a:stretch>
        </p:blipFill>
        <p:spPr>
          <a:xfrm>
            <a:off x="690563" y="3018630"/>
            <a:ext cx="7100888" cy="3686524"/>
          </a:xfrm>
          <a:prstGeom prst="rect">
            <a:avLst/>
          </a:prstGeom>
          <a:ln w="28575">
            <a:solidFill>
              <a:schemeClr val="tx2"/>
            </a:solidFill>
          </a:ln>
        </p:spPr>
      </p:pic>
      <p:sp>
        <p:nvSpPr>
          <p:cNvPr id="6" name="Rectangle 5">
            <a:extLst>
              <a:ext uri="{FF2B5EF4-FFF2-40B4-BE49-F238E27FC236}">
                <a16:creationId xmlns:a16="http://schemas.microsoft.com/office/drawing/2014/main" id="{0E53E93C-7B10-4079-A614-ECCD3BD71D54}"/>
              </a:ext>
            </a:extLst>
          </p:cNvPr>
          <p:cNvSpPr/>
          <p:nvPr/>
        </p:nvSpPr>
        <p:spPr>
          <a:xfrm>
            <a:off x="8458200" y="3273455"/>
            <a:ext cx="2828923" cy="2771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Life Insurance Solutions has a lower cost structure because you only pay for features that help you meet your wealth accumulation and retirement income goals.</a:t>
            </a:r>
            <a:endParaRPr lang="en-PH" dirty="0"/>
          </a:p>
        </p:txBody>
      </p:sp>
      <p:pic>
        <p:nvPicPr>
          <p:cNvPr id="7" name="Picture 6">
            <a:extLst>
              <a:ext uri="{FF2B5EF4-FFF2-40B4-BE49-F238E27FC236}">
                <a16:creationId xmlns:a16="http://schemas.microsoft.com/office/drawing/2014/main" id="{99FA04FD-7FC4-4BBC-AA60-4BB767BF6E71}"/>
              </a:ext>
            </a:extLst>
          </p:cNvPr>
          <p:cNvPicPr>
            <a:picLocks noChangeAspect="1"/>
          </p:cNvPicPr>
          <p:nvPr/>
        </p:nvPicPr>
        <p:blipFill>
          <a:blip r:embed="rId3"/>
          <a:stretch>
            <a:fillRect/>
          </a:stretch>
        </p:blipFill>
        <p:spPr>
          <a:xfrm>
            <a:off x="10159522" y="6314093"/>
            <a:ext cx="1638900" cy="421061"/>
          </a:xfrm>
          <a:prstGeom prst="rect">
            <a:avLst/>
          </a:prstGeom>
        </p:spPr>
      </p:pic>
    </p:spTree>
    <p:extLst>
      <p:ext uri="{BB962C8B-B14F-4D97-AF65-F5344CB8AC3E}">
        <p14:creationId xmlns:p14="http://schemas.microsoft.com/office/powerpoint/2010/main" val="4133063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60</TotalTime>
  <Words>1319</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 Boardroom</vt:lpstr>
      <vt:lpstr>Life Insurance Solutions</vt:lpstr>
      <vt:lpstr>Focusing on what’s next in your life.</vt:lpstr>
      <vt:lpstr>What’s new from Life Insurance Solutions could be what’s next for you.</vt:lpstr>
      <vt:lpstr>Life insurance spectrum and Life Insurance Soutions</vt:lpstr>
      <vt:lpstr>Wealth. Income. Downside Protection. </vt:lpstr>
      <vt:lpstr>How Life Insurance Solutions works. </vt:lpstr>
      <vt:lpstr>How Life Insurance Solutions works. </vt:lpstr>
      <vt:lpstr>Efficiency. Reliability. Flexibility. </vt:lpstr>
      <vt:lpstr>Efficiency. Reliability. Flexibility. </vt:lpstr>
      <vt:lpstr>Life Insurance Solutions is highly tax-efficient</vt:lpstr>
      <vt:lpstr>Life Insurance Solutions is highly tax-efficient</vt:lpstr>
      <vt:lpstr>Reliability gives you peace of mind.</vt:lpstr>
      <vt:lpstr>Benefit from 0% downside protection</vt:lpstr>
      <vt:lpstr>Flexibility means a robust range of options.</vt:lpstr>
      <vt:lpstr>Allocating your premium</vt:lpstr>
      <vt:lpstr>Potential tax-free income for a brighter retirement. </vt:lpstr>
      <vt:lpstr>A larger legacy.</vt:lpstr>
      <vt:lpstr>Life Insurance Solutions benefits business owners.</vt:lpstr>
      <vt:lpstr>Tailor valuable options to your unique needs</vt:lpstr>
      <vt:lpstr>Tailor valuable options to your unique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Insurance Solutions</dc:title>
  <dc:creator>clarizapp2@gmail.com</dc:creator>
  <cp:lastModifiedBy>clarizapp2@gmail.com</cp:lastModifiedBy>
  <cp:revision>10</cp:revision>
  <dcterms:created xsi:type="dcterms:W3CDTF">2021-02-15T07:14:17Z</dcterms:created>
  <dcterms:modified xsi:type="dcterms:W3CDTF">2021-02-15T22:48:26Z</dcterms:modified>
</cp:coreProperties>
</file>