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9" r:id="rId2"/>
    <p:sldId id="262" r:id="rId3"/>
    <p:sldId id="263" r:id="rId4"/>
    <p:sldId id="264" r:id="rId5"/>
    <p:sldId id="265" r:id="rId6"/>
    <p:sldId id="266" r:id="rId7"/>
    <p:sldId id="267" r:id="rId8"/>
    <p:sldId id="270" r:id="rId9"/>
    <p:sldId id="269" r:id="rId10"/>
    <p:sldId id="271" r:id="rId11"/>
    <p:sldId id="305" r:id="rId12"/>
    <p:sldId id="306" r:id="rId13"/>
    <p:sldId id="307" r:id="rId14"/>
    <p:sldId id="308" r:id="rId15"/>
    <p:sldId id="309" r:id="rId16"/>
    <p:sldId id="310" r:id="rId17"/>
    <p:sldId id="311" r:id="rId18"/>
    <p:sldId id="312" r:id="rId19"/>
    <p:sldId id="313" r:id="rId20"/>
    <p:sldId id="314" r:id="rId21"/>
    <p:sldId id="316" r:id="rId22"/>
    <p:sldId id="317" r:id="rId23"/>
    <p:sldId id="318" r:id="rId24"/>
    <p:sldId id="31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037BD-5192-4E78-B709-178BEA21172F}" type="datetimeFigureOut">
              <a:rPr lang="en-PH" smtClean="0"/>
              <a:t>16/02/2021</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E2067-4FC6-45A5-BF5A-D3BDC5834F85}" type="slidenum">
              <a:rPr lang="en-PH" smtClean="0"/>
              <a:t>‹#›</a:t>
            </a:fld>
            <a:endParaRPr lang="en-PH"/>
          </a:p>
        </p:txBody>
      </p:sp>
    </p:spTree>
    <p:extLst>
      <p:ext uri="{BB962C8B-B14F-4D97-AF65-F5344CB8AC3E}">
        <p14:creationId xmlns:p14="http://schemas.microsoft.com/office/powerpoint/2010/main" val="77742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BFDD9B-FB24-4839-8366-A06000358820}"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377211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FDD9B-FB24-4839-8366-A06000358820}" type="datetimeFigureOut">
              <a:rPr lang="en-PH" smtClean="0"/>
              <a:t>16/02/2021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302940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7BFDD9B-FB24-4839-8366-A06000358820}"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374315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7BFDD9B-FB24-4839-8366-A06000358820}" type="datetimeFigureOut">
              <a:rPr lang="en-PH" smtClean="0"/>
              <a:t>16/02/2021</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231171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BFDD9B-FB24-4839-8366-A06000358820}"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275024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BFDD9B-FB24-4839-8366-A06000358820}"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244818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BFDD9B-FB24-4839-8366-A06000358820}"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189994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FDD9B-FB24-4839-8366-A06000358820}" type="datetimeFigureOut">
              <a:rPr lang="en-PH" smtClean="0"/>
              <a:t>16/02/2021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78105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BFDD9B-FB24-4839-8366-A06000358820}" type="datetimeFigureOut">
              <a:rPr lang="en-PH" smtClean="0"/>
              <a:t>16/02/2021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58695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BFDD9B-FB24-4839-8366-A06000358820}" type="datetimeFigureOut">
              <a:rPr lang="en-PH" smtClean="0"/>
              <a:t>16/02/2021</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314835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BFDD9B-FB24-4839-8366-A06000358820}" type="datetimeFigureOut">
              <a:rPr lang="en-PH" smtClean="0"/>
              <a:t>16/02/2021</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143438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FDD9B-FB24-4839-8366-A06000358820}" type="datetimeFigureOut">
              <a:rPr lang="en-PH" smtClean="0"/>
              <a:t>16/02/2021</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362017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FDD9B-FB24-4839-8366-A06000358820}" type="datetimeFigureOut">
              <a:rPr lang="en-PH" smtClean="0"/>
              <a:t>16/02/2021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29819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7BFDD9B-FB24-4839-8366-A06000358820}" type="datetimeFigureOut">
              <a:rPr lang="en-PH" smtClean="0"/>
              <a:t>16/02/2021</a:t>
            </a:fld>
            <a:endParaRPr lang="en-PH"/>
          </a:p>
        </p:txBody>
      </p:sp>
      <p:sp>
        <p:nvSpPr>
          <p:cNvPr id="6" name="Footer Placeholder 5"/>
          <p:cNvSpPr>
            <a:spLocks noGrp="1"/>
          </p:cNvSpPr>
          <p:nvPr>
            <p:ph type="ftr" sz="quarter" idx="11"/>
          </p:nvPr>
        </p:nvSpPr>
        <p:spPr>
          <a:xfrm>
            <a:off x="590396" y="6041362"/>
            <a:ext cx="3295413" cy="365125"/>
          </a:xfrm>
        </p:spPr>
        <p:txBody>
          <a:bodyPr/>
          <a:lstStyle/>
          <a:p>
            <a:endParaRPr lang="en-PH"/>
          </a:p>
        </p:txBody>
      </p:sp>
      <p:sp>
        <p:nvSpPr>
          <p:cNvPr id="7" name="Slide Number Placeholder 6"/>
          <p:cNvSpPr>
            <a:spLocks noGrp="1"/>
          </p:cNvSpPr>
          <p:nvPr>
            <p:ph type="sldNum" sz="quarter" idx="12"/>
          </p:nvPr>
        </p:nvSpPr>
        <p:spPr>
          <a:xfrm>
            <a:off x="4862689" y="5915888"/>
            <a:ext cx="1062155" cy="490599"/>
          </a:xfrm>
        </p:spPr>
        <p:txBody>
          <a:bodyPr/>
          <a:lstStyle/>
          <a:p>
            <a:fld id="{D5C1B98D-F076-4589-BBEE-39222F444CE5}" type="slidenum">
              <a:rPr lang="en-PH" smtClean="0"/>
              <a:t>‹#›</a:t>
            </a:fld>
            <a:endParaRPr lang="en-PH"/>
          </a:p>
        </p:txBody>
      </p:sp>
    </p:spTree>
    <p:extLst>
      <p:ext uri="{BB962C8B-B14F-4D97-AF65-F5344CB8AC3E}">
        <p14:creationId xmlns:p14="http://schemas.microsoft.com/office/powerpoint/2010/main" val="118816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PH"/>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7BFDD9B-FB24-4839-8366-A06000358820}" type="datetimeFigureOut">
              <a:rPr lang="en-PH" smtClean="0"/>
              <a:t>16/02/2021</a:t>
            </a:fld>
            <a:endParaRPr lang="en-PH"/>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C1B98D-F076-4589-BBEE-39222F444CE5}" type="slidenum">
              <a:rPr lang="en-PH" smtClean="0"/>
              <a:t>‹#›</a:t>
            </a:fld>
            <a:endParaRPr lang="en-PH"/>
          </a:p>
        </p:txBody>
      </p:sp>
    </p:spTree>
    <p:extLst>
      <p:ext uri="{BB962C8B-B14F-4D97-AF65-F5344CB8AC3E}">
        <p14:creationId xmlns:p14="http://schemas.microsoft.com/office/powerpoint/2010/main" val="181528741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256348-B0DF-48D9-AD13-B38FD5AE4FAE}"/>
              </a:ext>
            </a:extLst>
          </p:cNvPr>
          <p:cNvSpPr>
            <a:spLocks noGrp="1"/>
          </p:cNvSpPr>
          <p:nvPr>
            <p:ph type="title"/>
          </p:nvPr>
        </p:nvSpPr>
        <p:spPr>
          <a:xfrm>
            <a:off x="814728" y="727522"/>
            <a:ext cx="4852988" cy="2238598"/>
          </a:xfrm>
        </p:spPr>
        <p:txBody>
          <a:bodyPr>
            <a:normAutofit/>
          </a:bodyPr>
          <a:lstStyle/>
          <a:p>
            <a:r>
              <a:rPr lang="en-US" altLang="en-US" sz="3200" dirty="0"/>
              <a:t>DEMYSTIFYING LIFE INSURANCE WITH LIVING BENEFITS</a:t>
            </a:r>
            <a:endParaRPr lang="en-PH" sz="3200" dirty="0"/>
          </a:p>
        </p:txBody>
      </p:sp>
      <p:pic>
        <p:nvPicPr>
          <p:cNvPr id="8" name="Picture Placeholder 7">
            <a:extLst>
              <a:ext uri="{FF2B5EF4-FFF2-40B4-BE49-F238E27FC236}">
                <a16:creationId xmlns:a16="http://schemas.microsoft.com/office/drawing/2014/main" id="{AF2818F1-72FD-4D34-B838-B75E952B901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97" r="20397"/>
          <a:stretch>
            <a:fillRect/>
          </a:stretch>
        </p:blipFill>
        <p:spPr/>
      </p:pic>
      <p:sp>
        <p:nvSpPr>
          <p:cNvPr id="5" name="Text Placeholder 4">
            <a:extLst>
              <a:ext uri="{FF2B5EF4-FFF2-40B4-BE49-F238E27FC236}">
                <a16:creationId xmlns:a16="http://schemas.microsoft.com/office/drawing/2014/main" id="{A8AC3CA8-0935-44AC-9857-9FC408828CFD}"/>
              </a:ext>
            </a:extLst>
          </p:cNvPr>
          <p:cNvSpPr>
            <a:spLocks noGrp="1"/>
          </p:cNvSpPr>
          <p:nvPr>
            <p:ph type="body" sz="half" idx="2"/>
          </p:nvPr>
        </p:nvSpPr>
        <p:spPr>
          <a:xfrm>
            <a:off x="814728" y="2966120"/>
            <a:ext cx="4852988" cy="3516365"/>
          </a:xfrm>
        </p:spPr>
        <p:txBody>
          <a:bodyPr>
            <a:normAutofit/>
          </a:bodyPr>
          <a:lstStyle/>
          <a:p>
            <a:r>
              <a:rPr lang="en-US" sz="2400" dirty="0">
                <a:solidFill>
                  <a:srgbClr val="FFC000"/>
                </a:solidFill>
              </a:rPr>
              <a:t>Helping clients to breathe easier</a:t>
            </a:r>
          </a:p>
        </p:txBody>
      </p:sp>
      <p:pic>
        <p:nvPicPr>
          <p:cNvPr id="7" name="Picture 6">
            <a:extLst>
              <a:ext uri="{FF2B5EF4-FFF2-40B4-BE49-F238E27FC236}">
                <a16:creationId xmlns:a16="http://schemas.microsoft.com/office/drawing/2014/main" id="{DFCB3920-BE98-454D-9FEE-6F8236AF6BEB}"/>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38063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5CC-1CC1-49E1-86E8-635750ADF0C4}"/>
              </a:ext>
            </a:extLst>
          </p:cNvPr>
          <p:cNvSpPr>
            <a:spLocks noGrp="1"/>
          </p:cNvSpPr>
          <p:nvPr>
            <p:ph type="title"/>
          </p:nvPr>
        </p:nvSpPr>
        <p:spPr/>
        <p:txBody>
          <a:bodyPr/>
          <a:lstStyle/>
          <a:p>
            <a:r>
              <a:rPr lang="en-US" dirty="0"/>
              <a:t>CRITICAL ILLNESS</a:t>
            </a:r>
            <a:endParaRPr lang="en-PH" dirty="0"/>
          </a:p>
        </p:txBody>
      </p:sp>
      <p:sp>
        <p:nvSpPr>
          <p:cNvPr id="3" name="TextBox 2">
            <a:extLst>
              <a:ext uri="{FF2B5EF4-FFF2-40B4-BE49-F238E27FC236}">
                <a16:creationId xmlns:a16="http://schemas.microsoft.com/office/drawing/2014/main" id="{4D644E75-BB26-44E3-8394-C87876A30479}"/>
              </a:ext>
            </a:extLst>
          </p:cNvPr>
          <p:cNvSpPr txBox="1"/>
          <p:nvPr/>
        </p:nvSpPr>
        <p:spPr>
          <a:xfrm>
            <a:off x="542925" y="2209801"/>
            <a:ext cx="11106149" cy="830997"/>
          </a:xfrm>
          <a:prstGeom prst="rect">
            <a:avLst/>
          </a:prstGeom>
          <a:noFill/>
        </p:spPr>
        <p:txBody>
          <a:bodyPr wrap="square" rtlCol="0">
            <a:spAutoFit/>
          </a:bodyPr>
          <a:lstStyle/>
          <a:p>
            <a:pPr algn="ctr"/>
            <a:r>
              <a:rPr lang="en-US" sz="2400" dirty="0">
                <a:solidFill>
                  <a:schemeClr val="accent2"/>
                </a:solidFill>
              </a:rPr>
              <a:t>Unable to perform two of six Activities of Daily Living or cognitive impairment</a:t>
            </a:r>
          </a:p>
        </p:txBody>
      </p:sp>
      <p:sp>
        <p:nvSpPr>
          <p:cNvPr id="4" name="Flowchart: Process 3">
            <a:extLst>
              <a:ext uri="{FF2B5EF4-FFF2-40B4-BE49-F238E27FC236}">
                <a16:creationId xmlns:a16="http://schemas.microsoft.com/office/drawing/2014/main" id="{EB37647D-19CF-466E-948A-E8EF24608462}"/>
              </a:ext>
            </a:extLst>
          </p:cNvPr>
          <p:cNvSpPr/>
          <p:nvPr/>
        </p:nvSpPr>
        <p:spPr>
          <a:xfrm>
            <a:off x="1323975" y="3352800"/>
            <a:ext cx="3886200"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QUALIFYING CONDITIONS</a:t>
            </a:r>
          </a:p>
        </p:txBody>
      </p:sp>
      <p:sp>
        <p:nvSpPr>
          <p:cNvPr id="5" name="Flowchart: Process 4">
            <a:extLst>
              <a:ext uri="{FF2B5EF4-FFF2-40B4-BE49-F238E27FC236}">
                <a16:creationId xmlns:a16="http://schemas.microsoft.com/office/drawing/2014/main" id="{C430AD19-7880-40DD-AF89-6AB65051B3D2}"/>
              </a:ext>
            </a:extLst>
          </p:cNvPr>
          <p:cNvSpPr/>
          <p:nvPr/>
        </p:nvSpPr>
        <p:spPr>
          <a:xfrm>
            <a:off x="1323975" y="3817201"/>
            <a:ext cx="3886200"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ALS (Lou Gehrig’s disease)</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Blindness </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Cancer</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End Stage Renal Failure</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Heart Attack</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Major Organ Transplant </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Stroke</a:t>
            </a:r>
          </a:p>
        </p:txBody>
      </p:sp>
      <p:sp>
        <p:nvSpPr>
          <p:cNvPr id="9" name="Flowchart: Process 8">
            <a:extLst>
              <a:ext uri="{FF2B5EF4-FFF2-40B4-BE49-F238E27FC236}">
                <a16:creationId xmlns:a16="http://schemas.microsoft.com/office/drawing/2014/main" id="{AECDA519-87E4-48C5-8A82-E7F8C7504E3A}"/>
              </a:ext>
            </a:extLst>
          </p:cNvPr>
          <p:cNvSpPr/>
          <p:nvPr/>
        </p:nvSpPr>
        <p:spPr>
          <a:xfrm>
            <a:off x="6343650" y="3352800"/>
            <a:ext cx="3886200"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SEVERITY LEVELS</a:t>
            </a:r>
          </a:p>
        </p:txBody>
      </p:sp>
      <p:sp>
        <p:nvSpPr>
          <p:cNvPr id="10" name="Flowchart: Process 9">
            <a:extLst>
              <a:ext uri="{FF2B5EF4-FFF2-40B4-BE49-F238E27FC236}">
                <a16:creationId xmlns:a16="http://schemas.microsoft.com/office/drawing/2014/main" id="{CF8F67B7-3774-4A63-AAF1-0D2AEBEB367A}"/>
              </a:ext>
            </a:extLst>
          </p:cNvPr>
          <p:cNvSpPr/>
          <p:nvPr/>
        </p:nvSpPr>
        <p:spPr>
          <a:xfrm>
            <a:off x="6343650" y="3817201"/>
            <a:ext cx="3886200"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Minor</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Moderate</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Severe</a:t>
            </a:r>
          </a:p>
          <a:p>
            <a:pPr marL="342900" lvl="0" indent="-342900" defTabSz="914400">
              <a:spcAft>
                <a:spcPts val="900"/>
              </a:spcAft>
              <a:buClr>
                <a:srgbClr val="3D9B35"/>
              </a:buClr>
              <a:buFont typeface="Wingdings" panose="05000000000000000000" pitchFamily="2" charset="2"/>
              <a:buChar char="q"/>
            </a:pPr>
            <a:r>
              <a:rPr lang="en-US" sz="1800" dirty="0">
                <a:solidFill>
                  <a:srgbClr val="616365"/>
                </a:solidFill>
                <a:latin typeface="Arial"/>
              </a:rPr>
              <a:t>Life Threatening</a:t>
            </a:r>
          </a:p>
        </p:txBody>
      </p:sp>
      <p:pic>
        <p:nvPicPr>
          <p:cNvPr id="8" name="Picture 7">
            <a:extLst>
              <a:ext uri="{FF2B5EF4-FFF2-40B4-BE49-F238E27FC236}">
                <a16:creationId xmlns:a16="http://schemas.microsoft.com/office/drawing/2014/main" id="{05C4A93C-6BCB-4082-AD98-BF12633A9C89}"/>
              </a:ext>
            </a:extLst>
          </p:cNvPr>
          <p:cNvPicPr>
            <a:picLocks noChangeAspect="1"/>
          </p:cNvPicPr>
          <p:nvPr/>
        </p:nvPicPr>
        <p:blipFill>
          <a:blip r:embed="rId2"/>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64923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5CC-1CC1-49E1-86E8-635750ADF0C4}"/>
              </a:ext>
            </a:extLst>
          </p:cNvPr>
          <p:cNvSpPr>
            <a:spLocks noGrp="1"/>
          </p:cNvSpPr>
          <p:nvPr>
            <p:ph type="title"/>
          </p:nvPr>
        </p:nvSpPr>
        <p:spPr/>
        <p:txBody>
          <a:bodyPr/>
          <a:lstStyle/>
          <a:p>
            <a:r>
              <a:rPr lang="en-US" altLang="en-US" dirty="0"/>
              <a:t> BUT WAIT…THERES MORE!</a:t>
            </a:r>
            <a:endParaRPr lang="en-PH" dirty="0"/>
          </a:p>
        </p:txBody>
      </p:sp>
      <p:sp>
        <p:nvSpPr>
          <p:cNvPr id="4" name="Flowchart: Process 3">
            <a:extLst>
              <a:ext uri="{FF2B5EF4-FFF2-40B4-BE49-F238E27FC236}">
                <a16:creationId xmlns:a16="http://schemas.microsoft.com/office/drawing/2014/main" id="{EB37647D-19CF-466E-948A-E8EF24608462}"/>
              </a:ext>
            </a:extLst>
          </p:cNvPr>
          <p:cNvSpPr/>
          <p:nvPr/>
        </p:nvSpPr>
        <p:spPr>
          <a:xfrm>
            <a:off x="876300" y="2379294"/>
            <a:ext cx="6115050" cy="476250"/>
          </a:xfrm>
          <a:prstGeom prst="flowChart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buClr>
                <a:schemeClr val="accent1"/>
              </a:buClr>
            </a:pPr>
            <a:r>
              <a:rPr lang="en-US" sz="1800" dirty="0">
                <a:solidFill>
                  <a:schemeClr val="tx1"/>
                </a:solidFill>
              </a:rPr>
              <a:t>CRITICAL ILLNESS</a:t>
            </a:r>
          </a:p>
        </p:txBody>
      </p:sp>
      <p:sp>
        <p:nvSpPr>
          <p:cNvPr id="10" name="Flowchart: Process 9">
            <a:extLst>
              <a:ext uri="{FF2B5EF4-FFF2-40B4-BE49-F238E27FC236}">
                <a16:creationId xmlns:a16="http://schemas.microsoft.com/office/drawing/2014/main" id="{CF8F67B7-3774-4A63-AAF1-0D2AEBEB367A}"/>
              </a:ext>
            </a:extLst>
          </p:cNvPr>
          <p:cNvSpPr/>
          <p:nvPr/>
        </p:nvSpPr>
        <p:spPr>
          <a:xfrm>
            <a:off x="7543423" y="3002928"/>
            <a:ext cx="3886200"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Coma</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Paralysis</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Severe Burns</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Traumatic Brain Injury</a:t>
            </a:r>
          </a:p>
        </p:txBody>
      </p:sp>
      <p:sp>
        <p:nvSpPr>
          <p:cNvPr id="8" name="Flowchart: Process 7">
            <a:extLst>
              <a:ext uri="{FF2B5EF4-FFF2-40B4-BE49-F238E27FC236}">
                <a16:creationId xmlns:a16="http://schemas.microsoft.com/office/drawing/2014/main" id="{33B846A2-37CD-4C38-91A8-713FDBE4E4C0}"/>
              </a:ext>
            </a:extLst>
          </p:cNvPr>
          <p:cNvSpPr/>
          <p:nvPr/>
        </p:nvSpPr>
        <p:spPr>
          <a:xfrm>
            <a:off x="876300" y="3028950"/>
            <a:ext cx="2943225"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a:t>
            </a:r>
          </a:p>
        </p:txBody>
      </p:sp>
      <p:sp>
        <p:nvSpPr>
          <p:cNvPr id="11" name="Flowchart: Process 10">
            <a:extLst>
              <a:ext uri="{FF2B5EF4-FFF2-40B4-BE49-F238E27FC236}">
                <a16:creationId xmlns:a16="http://schemas.microsoft.com/office/drawing/2014/main" id="{C1DCF0B1-60E7-4B5C-B71E-CA00874CD5C1}"/>
              </a:ext>
            </a:extLst>
          </p:cNvPr>
          <p:cNvSpPr/>
          <p:nvPr/>
        </p:nvSpPr>
        <p:spPr>
          <a:xfrm>
            <a:off x="876300" y="3493351"/>
            <a:ext cx="2943225" cy="318367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Blindness	</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Cancer </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Diagnosis of ALS </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End Stage Renal Failure  </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Heart Attack  </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Major Organ Transplant  </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Stroke</a:t>
            </a:r>
          </a:p>
        </p:txBody>
      </p:sp>
      <p:sp>
        <p:nvSpPr>
          <p:cNvPr id="12" name="Flowchart: Process 11">
            <a:extLst>
              <a:ext uri="{FF2B5EF4-FFF2-40B4-BE49-F238E27FC236}">
                <a16:creationId xmlns:a16="http://schemas.microsoft.com/office/drawing/2014/main" id="{CB955273-59FA-44A6-96E1-68037E9EC8DB}"/>
              </a:ext>
            </a:extLst>
          </p:cNvPr>
          <p:cNvSpPr/>
          <p:nvPr/>
        </p:nvSpPr>
        <p:spPr>
          <a:xfrm>
            <a:off x="4048125" y="3017101"/>
            <a:ext cx="2943225"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13" name="Flowchart: Process 12">
            <a:extLst>
              <a:ext uri="{FF2B5EF4-FFF2-40B4-BE49-F238E27FC236}">
                <a16:creationId xmlns:a16="http://schemas.microsoft.com/office/drawing/2014/main" id="{C6E52399-A04C-470F-971E-A4D89C66083E}"/>
              </a:ext>
            </a:extLst>
          </p:cNvPr>
          <p:cNvSpPr/>
          <p:nvPr/>
        </p:nvSpPr>
        <p:spPr>
          <a:xfrm>
            <a:off x="4048125" y="3481502"/>
            <a:ext cx="2943225"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Aorta Graft Surgery  </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Aplastic Anemia</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Cystic Fibrosis</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Heart Valve Replacement</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Motor Neuron disease</a:t>
            </a:r>
          </a:p>
          <a:p>
            <a:pPr marL="460375" indent="-342900">
              <a:spcAft>
                <a:spcPts val="1200"/>
              </a:spcAft>
              <a:buClr>
                <a:schemeClr val="accent1"/>
              </a:buClr>
              <a:buFont typeface="Wingdings" panose="05000000000000000000" pitchFamily="2" charset="2"/>
              <a:buChar char="ü"/>
            </a:pPr>
            <a:r>
              <a:rPr lang="en-US" sz="1800" dirty="0">
                <a:solidFill>
                  <a:schemeClr val="accent2"/>
                </a:solidFill>
                <a:latin typeface="Arial Narrow" panose="020B0606020202030204" pitchFamily="34" charset="0"/>
              </a:rPr>
              <a:t>Sudden Cardiac Arrest </a:t>
            </a:r>
          </a:p>
        </p:txBody>
      </p:sp>
      <p:sp>
        <p:nvSpPr>
          <p:cNvPr id="14" name="Flowchart: Process 13">
            <a:extLst>
              <a:ext uri="{FF2B5EF4-FFF2-40B4-BE49-F238E27FC236}">
                <a16:creationId xmlns:a16="http://schemas.microsoft.com/office/drawing/2014/main" id="{F3F62167-78C1-43D7-8F72-0D8C20A756CF}"/>
              </a:ext>
            </a:extLst>
          </p:cNvPr>
          <p:cNvSpPr/>
          <p:nvPr/>
        </p:nvSpPr>
        <p:spPr>
          <a:xfrm>
            <a:off x="7543423" y="2381917"/>
            <a:ext cx="3886200" cy="476250"/>
          </a:xfrm>
          <a:prstGeom prst="flowChart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buClr>
                <a:schemeClr val="accent1"/>
              </a:buClr>
            </a:pPr>
            <a:r>
              <a:rPr lang="en-US" sz="1800" dirty="0">
                <a:solidFill>
                  <a:schemeClr val="tx1"/>
                </a:solidFill>
              </a:rPr>
              <a:t>CRITICAL INJURY</a:t>
            </a:r>
          </a:p>
        </p:txBody>
      </p:sp>
      <p:pic>
        <p:nvPicPr>
          <p:cNvPr id="15" name="Picture 14">
            <a:extLst>
              <a:ext uri="{FF2B5EF4-FFF2-40B4-BE49-F238E27FC236}">
                <a16:creationId xmlns:a16="http://schemas.microsoft.com/office/drawing/2014/main" id="{0039301A-FD67-4247-A4B7-851ED8B0C6D2}"/>
              </a:ext>
            </a:extLst>
          </p:cNvPr>
          <p:cNvPicPr>
            <a:picLocks noChangeAspect="1"/>
          </p:cNvPicPr>
          <p:nvPr/>
        </p:nvPicPr>
        <p:blipFill>
          <a:blip r:embed="rId2"/>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30268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5CC-1CC1-49E1-86E8-635750ADF0C4}"/>
              </a:ext>
            </a:extLst>
          </p:cNvPr>
          <p:cNvSpPr>
            <a:spLocks noGrp="1"/>
          </p:cNvSpPr>
          <p:nvPr>
            <p:ph type="title"/>
          </p:nvPr>
        </p:nvSpPr>
        <p:spPr/>
        <p:txBody>
          <a:bodyPr/>
          <a:lstStyle/>
          <a:p>
            <a:r>
              <a:rPr lang="en-US" dirty="0"/>
              <a:t> CRITICAL INJURY</a:t>
            </a:r>
            <a:endParaRPr lang="en-PH" dirty="0"/>
          </a:p>
        </p:txBody>
      </p:sp>
      <p:sp>
        <p:nvSpPr>
          <p:cNvPr id="10" name="Flowchart: Process 9">
            <a:extLst>
              <a:ext uri="{FF2B5EF4-FFF2-40B4-BE49-F238E27FC236}">
                <a16:creationId xmlns:a16="http://schemas.microsoft.com/office/drawing/2014/main" id="{CF8F67B7-3774-4A63-AAF1-0D2AEBEB367A}"/>
              </a:ext>
            </a:extLst>
          </p:cNvPr>
          <p:cNvSpPr/>
          <p:nvPr/>
        </p:nvSpPr>
        <p:spPr>
          <a:xfrm>
            <a:off x="7543423" y="2858167"/>
            <a:ext cx="3886200"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30 days</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Maximum lifetime benefit is $1,000,000  </a:t>
            </a:r>
          </a:p>
        </p:txBody>
      </p:sp>
      <p:sp>
        <p:nvSpPr>
          <p:cNvPr id="8" name="Flowchart: Process 7">
            <a:extLst>
              <a:ext uri="{FF2B5EF4-FFF2-40B4-BE49-F238E27FC236}">
                <a16:creationId xmlns:a16="http://schemas.microsoft.com/office/drawing/2014/main" id="{33B846A2-37CD-4C38-91A8-713FDBE4E4C0}"/>
              </a:ext>
            </a:extLst>
          </p:cNvPr>
          <p:cNvSpPr/>
          <p:nvPr/>
        </p:nvSpPr>
        <p:spPr>
          <a:xfrm>
            <a:off x="571500" y="2370068"/>
            <a:ext cx="3248024"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buClr>
                <a:schemeClr val="accent1"/>
              </a:buClr>
            </a:pPr>
            <a:r>
              <a:rPr lang="en-US" sz="1800" dirty="0">
                <a:solidFill>
                  <a:schemeClr val="tx1"/>
                </a:solidFill>
              </a:rPr>
              <a:t>QUALIFYING CONDITIONS</a:t>
            </a:r>
          </a:p>
        </p:txBody>
      </p:sp>
      <p:sp>
        <p:nvSpPr>
          <p:cNvPr id="11" name="Flowchart: Process 10">
            <a:extLst>
              <a:ext uri="{FF2B5EF4-FFF2-40B4-BE49-F238E27FC236}">
                <a16:creationId xmlns:a16="http://schemas.microsoft.com/office/drawing/2014/main" id="{C1DCF0B1-60E7-4B5C-B71E-CA00874CD5C1}"/>
              </a:ext>
            </a:extLst>
          </p:cNvPr>
          <p:cNvSpPr/>
          <p:nvPr/>
        </p:nvSpPr>
        <p:spPr>
          <a:xfrm>
            <a:off x="571501" y="2848642"/>
            <a:ext cx="3248024" cy="318367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Coma</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Paralysis</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Severe Burns</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Traumatic Brain Injury</a:t>
            </a:r>
          </a:p>
        </p:txBody>
      </p:sp>
      <p:sp>
        <p:nvSpPr>
          <p:cNvPr id="12" name="Flowchart: Process 11">
            <a:extLst>
              <a:ext uri="{FF2B5EF4-FFF2-40B4-BE49-F238E27FC236}">
                <a16:creationId xmlns:a16="http://schemas.microsoft.com/office/drawing/2014/main" id="{CB955273-59FA-44A6-96E1-68037E9EC8DB}"/>
              </a:ext>
            </a:extLst>
          </p:cNvPr>
          <p:cNvSpPr/>
          <p:nvPr/>
        </p:nvSpPr>
        <p:spPr>
          <a:xfrm>
            <a:off x="4209861" y="2381917"/>
            <a:ext cx="2943225"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buClr>
                <a:schemeClr val="accent1"/>
              </a:buClr>
            </a:pPr>
            <a:r>
              <a:rPr lang="en-US" sz="1800" dirty="0">
                <a:solidFill>
                  <a:schemeClr val="tx1"/>
                </a:solidFill>
              </a:rPr>
              <a:t>SEVERITY LEVELS</a:t>
            </a:r>
          </a:p>
        </p:txBody>
      </p:sp>
      <p:sp>
        <p:nvSpPr>
          <p:cNvPr id="13" name="Flowchart: Process 12">
            <a:extLst>
              <a:ext uri="{FF2B5EF4-FFF2-40B4-BE49-F238E27FC236}">
                <a16:creationId xmlns:a16="http://schemas.microsoft.com/office/drawing/2014/main" id="{C6E52399-A04C-470F-971E-A4D89C66083E}"/>
              </a:ext>
            </a:extLst>
          </p:cNvPr>
          <p:cNvSpPr/>
          <p:nvPr/>
        </p:nvSpPr>
        <p:spPr>
          <a:xfrm>
            <a:off x="4209861" y="2846318"/>
            <a:ext cx="2943225"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Minor</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Moderate</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Severe</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Life Threatening</a:t>
            </a:r>
          </a:p>
        </p:txBody>
      </p:sp>
      <p:sp>
        <p:nvSpPr>
          <p:cNvPr id="14" name="Flowchart: Process 13">
            <a:extLst>
              <a:ext uri="{FF2B5EF4-FFF2-40B4-BE49-F238E27FC236}">
                <a16:creationId xmlns:a16="http://schemas.microsoft.com/office/drawing/2014/main" id="{F3F62167-78C1-43D7-8F72-0D8C20A756CF}"/>
              </a:ext>
            </a:extLst>
          </p:cNvPr>
          <p:cNvSpPr/>
          <p:nvPr/>
        </p:nvSpPr>
        <p:spPr>
          <a:xfrm>
            <a:off x="7543423" y="2381917"/>
            <a:ext cx="3886200" cy="476250"/>
          </a:xfrm>
          <a:prstGeom prst="flowChart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lgn="ctr">
              <a:spcAft>
                <a:spcPts val="600"/>
              </a:spcAft>
              <a:buClr>
                <a:schemeClr val="accent1"/>
              </a:buClr>
            </a:pPr>
            <a:r>
              <a:rPr lang="en-US" sz="1800" dirty="0">
                <a:solidFill>
                  <a:schemeClr val="tx1"/>
                </a:solidFill>
                <a:latin typeface="+mn-lt"/>
              </a:rPr>
              <a:t>WAITING PERIOD</a:t>
            </a:r>
          </a:p>
        </p:txBody>
      </p:sp>
      <p:pic>
        <p:nvPicPr>
          <p:cNvPr id="9" name="Picture 8">
            <a:extLst>
              <a:ext uri="{FF2B5EF4-FFF2-40B4-BE49-F238E27FC236}">
                <a16:creationId xmlns:a16="http://schemas.microsoft.com/office/drawing/2014/main" id="{3BD71A22-9927-4A15-9ADE-F622C04BBE7B}"/>
              </a:ext>
            </a:extLst>
          </p:cNvPr>
          <p:cNvPicPr>
            <a:picLocks noChangeAspect="1"/>
          </p:cNvPicPr>
          <p:nvPr/>
        </p:nvPicPr>
        <p:blipFill>
          <a:blip r:embed="rId2"/>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73304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5CC-1CC1-49E1-86E8-635750ADF0C4}"/>
              </a:ext>
            </a:extLst>
          </p:cNvPr>
          <p:cNvSpPr>
            <a:spLocks noGrp="1"/>
          </p:cNvSpPr>
          <p:nvPr>
            <p:ph type="title"/>
          </p:nvPr>
        </p:nvSpPr>
        <p:spPr/>
        <p:txBody>
          <a:bodyPr/>
          <a:lstStyle/>
          <a:p>
            <a:r>
              <a:rPr lang="en-US" dirty="0"/>
              <a:t> CRITICAL INJURY</a:t>
            </a:r>
            <a:endParaRPr lang="en-PH" dirty="0"/>
          </a:p>
        </p:txBody>
      </p:sp>
      <p:sp>
        <p:nvSpPr>
          <p:cNvPr id="10" name="Flowchart: Process 9">
            <a:extLst>
              <a:ext uri="{FF2B5EF4-FFF2-40B4-BE49-F238E27FC236}">
                <a16:creationId xmlns:a16="http://schemas.microsoft.com/office/drawing/2014/main" id="{CF8F67B7-3774-4A63-AAF1-0D2AEBEB367A}"/>
              </a:ext>
            </a:extLst>
          </p:cNvPr>
          <p:cNvSpPr/>
          <p:nvPr/>
        </p:nvSpPr>
        <p:spPr>
          <a:xfrm>
            <a:off x="7543423" y="2858167"/>
            <a:ext cx="3886200"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Was 90 now 30 days</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Maximum lifetime benefit is $1,000,000  </a:t>
            </a:r>
          </a:p>
        </p:txBody>
      </p:sp>
      <p:sp>
        <p:nvSpPr>
          <p:cNvPr id="8" name="Flowchart: Process 7">
            <a:extLst>
              <a:ext uri="{FF2B5EF4-FFF2-40B4-BE49-F238E27FC236}">
                <a16:creationId xmlns:a16="http://schemas.microsoft.com/office/drawing/2014/main" id="{33B846A2-37CD-4C38-91A8-713FDBE4E4C0}"/>
              </a:ext>
            </a:extLst>
          </p:cNvPr>
          <p:cNvSpPr/>
          <p:nvPr/>
        </p:nvSpPr>
        <p:spPr>
          <a:xfrm>
            <a:off x="571500" y="2370068"/>
            <a:ext cx="3248024"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buClr>
                <a:schemeClr val="accent1"/>
              </a:buClr>
            </a:pPr>
            <a:r>
              <a:rPr lang="en-US" sz="1800" dirty="0">
                <a:solidFill>
                  <a:schemeClr val="tx1"/>
                </a:solidFill>
              </a:rPr>
              <a:t>QUALIFYING CONDITIONS</a:t>
            </a:r>
          </a:p>
        </p:txBody>
      </p:sp>
      <p:sp>
        <p:nvSpPr>
          <p:cNvPr id="11" name="Flowchart: Process 10">
            <a:extLst>
              <a:ext uri="{FF2B5EF4-FFF2-40B4-BE49-F238E27FC236}">
                <a16:creationId xmlns:a16="http://schemas.microsoft.com/office/drawing/2014/main" id="{C1DCF0B1-60E7-4B5C-B71E-CA00874CD5C1}"/>
              </a:ext>
            </a:extLst>
          </p:cNvPr>
          <p:cNvSpPr/>
          <p:nvPr/>
        </p:nvSpPr>
        <p:spPr>
          <a:xfrm>
            <a:off x="571501" y="2848642"/>
            <a:ext cx="3248024" cy="318367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Coma</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Paralysis</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Severe Burns</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Traumatic Brain Injury</a:t>
            </a:r>
          </a:p>
        </p:txBody>
      </p:sp>
      <p:sp>
        <p:nvSpPr>
          <p:cNvPr id="12" name="Flowchart: Process 11">
            <a:extLst>
              <a:ext uri="{FF2B5EF4-FFF2-40B4-BE49-F238E27FC236}">
                <a16:creationId xmlns:a16="http://schemas.microsoft.com/office/drawing/2014/main" id="{CB955273-59FA-44A6-96E1-68037E9EC8DB}"/>
              </a:ext>
            </a:extLst>
          </p:cNvPr>
          <p:cNvSpPr/>
          <p:nvPr/>
        </p:nvSpPr>
        <p:spPr>
          <a:xfrm>
            <a:off x="4209861" y="2381917"/>
            <a:ext cx="2943225"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buClr>
                <a:schemeClr val="accent1"/>
              </a:buClr>
            </a:pPr>
            <a:r>
              <a:rPr lang="en-US" sz="1800" dirty="0">
                <a:solidFill>
                  <a:schemeClr val="tx1"/>
                </a:solidFill>
              </a:rPr>
              <a:t>SEVERITY LEVELS</a:t>
            </a:r>
          </a:p>
        </p:txBody>
      </p:sp>
      <p:sp>
        <p:nvSpPr>
          <p:cNvPr id="13" name="Flowchart: Process 12">
            <a:extLst>
              <a:ext uri="{FF2B5EF4-FFF2-40B4-BE49-F238E27FC236}">
                <a16:creationId xmlns:a16="http://schemas.microsoft.com/office/drawing/2014/main" id="{C6E52399-A04C-470F-971E-A4D89C66083E}"/>
              </a:ext>
            </a:extLst>
          </p:cNvPr>
          <p:cNvSpPr/>
          <p:nvPr/>
        </p:nvSpPr>
        <p:spPr>
          <a:xfrm>
            <a:off x="4209861" y="2846318"/>
            <a:ext cx="2943225" cy="2859823"/>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Minor</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Moderate</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Severe</a:t>
            </a:r>
          </a:p>
          <a:p>
            <a:pPr marL="460375" indent="-342900">
              <a:spcAft>
                <a:spcPts val="600"/>
              </a:spcAft>
              <a:buClr>
                <a:schemeClr val="accent1"/>
              </a:buClr>
              <a:buFont typeface="Wingdings" panose="05000000000000000000" pitchFamily="2" charset="2"/>
              <a:buChar char="ü"/>
            </a:pPr>
            <a:r>
              <a:rPr lang="en-US" sz="1800" dirty="0">
                <a:solidFill>
                  <a:schemeClr val="accent2"/>
                </a:solidFill>
                <a:latin typeface="+mn-lt"/>
              </a:rPr>
              <a:t>Life Threatening</a:t>
            </a:r>
          </a:p>
        </p:txBody>
      </p:sp>
      <p:sp>
        <p:nvSpPr>
          <p:cNvPr id="14" name="Flowchart: Process 13">
            <a:extLst>
              <a:ext uri="{FF2B5EF4-FFF2-40B4-BE49-F238E27FC236}">
                <a16:creationId xmlns:a16="http://schemas.microsoft.com/office/drawing/2014/main" id="{F3F62167-78C1-43D7-8F72-0D8C20A756CF}"/>
              </a:ext>
            </a:extLst>
          </p:cNvPr>
          <p:cNvSpPr/>
          <p:nvPr/>
        </p:nvSpPr>
        <p:spPr>
          <a:xfrm>
            <a:off x="7543423" y="2381917"/>
            <a:ext cx="3886200" cy="476250"/>
          </a:xfrm>
          <a:prstGeom prst="flowChart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lgn="ctr">
              <a:spcAft>
                <a:spcPts val="600"/>
              </a:spcAft>
              <a:buClr>
                <a:schemeClr val="accent1"/>
              </a:buClr>
            </a:pPr>
            <a:r>
              <a:rPr lang="en-US" sz="1800" dirty="0">
                <a:solidFill>
                  <a:schemeClr val="tx1"/>
                </a:solidFill>
                <a:latin typeface="+mn-lt"/>
              </a:rPr>
              <a:t>WAITING PERIOD</a:t>
            </a:r>
          </a:p>
        </p:txBody>
      </p:sp>
      <p:pic>
        <p:nvPicPr>
          <p:cNvPr id="9" name="Picture 8">
            <a:extLst>
              <a:ext uri="{FF2B5EF4-FFF2-40B4-BE49-F238E27FC236}">
                <a16:creationId xmlns:a16="http://schemas.microsoft.com/office/drawing/2014/main" id="{0EBA772F-8A50-43F8-A869-686DD67380A2}"/>
              </a:ext>
            </a:extLst>
          </p:cNvPr>
          <p:cNvPicPr>
            <a:picLocks noChangeAspect="1"/>
          </p:cNvPicPr>
          <p:nvPr/>
        </p:nvPicPr>
        <p:blipFill>
          <a:blip r:embed="rId2"/>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79129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00A0-C9C7-4CAA-8ADB-842EA999A8A0}"/>
              </a:ext>
            </a:extLst>
          </p:cNvPr>
          <p:cNvSpPr>
            <a:spLocks noGrp="1"/>
          </p:cNvSpPr>
          <p:nvPr>
            <p:ph type="title"/>
          </p:nvPr>
        </p:nvSpPr>
        <p:spPr/>
        <p:txBody>
          <a:bodyPr/>
          <a:lstStyle/>
          <a:p>
            <a:r>
              <a:rPr lang="en-US" altLang="en-US" dirty="0"/>
              <a:t>CRITICAL INJURY UNDERWRITING</a:t>
            </a:r>
            <a:endParaRPr lang="en-PH" dirty="0"/>
          </a:p>
        </p:txBody>
      </p:sp>
      <p:pic>
        <p:nvPicPr>
          <p:cNvPr id="4" name="Picture 3">
            <a:extLst>
              <a:ext uri="{FF2B5EF4-FFF2-40B4-BE49-F238E27FC236}">
                <a16:creationId xmlns:a16="http://schemas.microsoft.com/office/drawing/2014/main" id="{93D10749-924D-4030-B111-A07ED0E78A1E}"/>
              </a:ext>
            </a:extLst>
          </p:cNvPr>
          <p:cNvPicPr>
            <a:picLocks noChangeAspect="1"/>
          </p:cNvPicPr>
          <p:nvPr/>
        </p:nvPicPr>
        <p:blipFill>
          <a:blip r:embed="rId2"/>
          <a:stretch>
            <a:fillRect/>
          </a:stretch>
        </p:blipFill>
        <p:spPr>
          <a:xfrm>
            <a:off x="1443036" y="1900237"/>
            <a:ext cx="9305925" cy="4924425"/>
          </a:xfrm>
          <a:prstGeom prst="rect">
            <a:avLst/>
          </a:prstGeom>
        </p:spPr>
      </p:pic>
      <p:pic>
        <p:nvPicPr>
          <p:cNvPr id="5" name="Picture 4">
            <a:extLst>
              <a:ext uri="{FF2B5EF4-FFF2-40B4-BE49-F238E27FC236}">
                <a16:creationId xmlns:a16="http://schemas.microsoft.com/office/drawing/2014/main" id="{E1F466CF-30A9-437E-9C8B-BBE5D8EA1C17}"/>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154311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522924-CB2F-4824-A94E-46C210276B1A}"/>
              </a:ext>
            </a:extLst>
          </p:cNvPr>
          <p:cNvSpPr>
            <a:spLocks noGrp="1"/>
          </p:cNvSpPr>
          <p:nvPr>
            <p:ph type="title"/>
          </p:nvPr>
        </p:nvSpPr>
        <p:spPr/>
        <p:txBody>
          <a:bodyPr/>
          <a:lstStyle/>
          <a:p>
            <a:r>
              <a:rPr lang="en-US" altLang="en-US" dirty="0"/>
              <a:t>DEMYSTIFYING DISCOUNTING </a:t>
            </a:r>
            <a:endParaRPr lang="en-PH" dirty="0"/>
          </a:p>
        </p:txBody>
      </p:sp>
      <p:grpSp>
        <p:nvGrpSpPr>
          <p:cNvPr id="23" name="Group 22">
            <a:extLst>
              <a:ext uri="{FF2B5EF4-FFF2-40B4-BE49-F238E27FC236}">
                <a16:creationId xmlns:a16="http://schemas.microsoft.com/office/drawing/2014/main" id="{618E9CCF-D77D-46C6-9121-85E9DF47EAB9}"/>
              </a:ext>
            </a:extLst>
          </p:cNvPr>
          <p:cNvGrpSpPr/>
          <p:nvPr/>
        </p:nvGrpSpPr>
        <p:grpSpPr>
          <a:xfrm>
            <a:off x="1220495" y="3287592"/>
            <a:ext cx="2606984" cy="3123220"/>
            <a:chOff x="896645" y="3906174"/>
            <a:chExt cx="1793290" cy="2148398"/>
          </a:xfrm>
        </p:grpSpPr>
        <p:sp>
          <p:nvSpPr>
            <p:cNvPr id="21" name="Isosceles Triangle 20">
              <a:extLst>
                <a:ext uri="{FF2B5EF4-FFF2-40B4-BE49-F238E27FC236}">
                  <a16:creationId xmlns:a16="http://schemas.microsoft.com/office/drawing/2014/main" id="{2A0689BE-4C3B-4CB3-90A8-D1A2BAD511A8}"/>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Rectangle 21">
              <a:extLst>
                <a:ext uri="{FF2B5EF4-FFF2-40B4-BE49-F238E27FC236}">
                  <a16:creationId xmlns:a16="http://schemas.microsoft.com/office/drawing/2014/main" id="{27E5689B-C8EA-43E9-B30E-819C17B9D578}"/>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Narrow" panose="020B0606020202030204" pitchFamily="34" charset="0"/>
                </a:rPr>
                <a:t>ABR Benefit </a:t>
              </a:r>
              <a:br>
                <a:rPr lang="en-US" sz="1800" dirty="0">
                  <a:solidFill>
                    <a:schemeClr val="tx1"/>
                  </a:solidFill>
                  <a:latin typeface="Arial Narrow" panose="020B0606020202030204" pitchFamily="34" charset="0"/>
                </a:rPr>
              </a:br>
              <a:r>
                <a:rPr lang="en-US" sz="1800" dirty="0">
                  <a:solidFill>
                    <a:schemeClr val="tx1"/>
                  </a:solidFill>
                  <a:latin typeface="Arial Narrow" panose="020B0606020202030204" pitchFamily="34" charset="0"/>
                </a:rPr>
                <a:t>is </a:t>
              </a:r>
              <a:r>
                <a:rPr lang="en-US" sz="1800" b="1" dirty="0">
                  <a:solidFill>
                    <a:schemeClr val="tx1"/>
                  </a:solidFill>
                  <a:latin typeface="Arial Narrow" panose="020B0606020202030204" pitchFamily="34" charset="0"/>
                </a:rPr>
                <a:t>NOT </a:t>
              </a:r>
              <a:r>
                <a:rPr lang="en-US" sz="1800" dirty="0">
                  <a:solidFill>
                    <a:schemeClr val="tx1"/>
                  </a:solidFill>
                  <a:latin typeface="Arial Narrow" panose="020B0606020202030204" pitchFamily="34" charset="0"/>
                </a:rPr>
                <a:t>equal to </a:t>
              </a:r>
              <a:br>
                <a:rPr lang="en-US" sz="1800" dirty="0">
                  <a:solidFill>
                    <a:schemeClr val="tx1"/>
                  </a:solidFill>
                  <a:latin typeface="Arial Narrow" panose="020B0606020202030204" pitchFamily="34" charset="0"/>
                </a:rPr>
              </a:br>
              <a:r>
                <a:rPr lang="en-US" sz="1800" dirty="0">
                  <a:solidFill>
                    <a:schemeClr val="tx1"/>
                  </a:solidFill>
                  <a:latin typeface="Arial Narrow" panose="020B0606020202030204" pitchFamily="34" charset="0"/>
                </a:rPr>
                <a:t>the face value of </a:t>
              </a:r>
              <a:br>
                <a:rPr lang="en-US" sz="1800" dirty="0">
                  <a:solidFill>
                    <a:schemeClr val="tx1"/>
                  </a:solidFill>
                  <a:latin typeface="Arial Narrow" panose="020B0606020202030204" pitchFamily="34" charset="0"/>
                </a:rPr>
              </a:br>
              <a:r>
                <a:rPr lang="en-US" sz="1800" dirty="0">
                  <a:solidFill>
                    <a:schemeClr val="tx1"/>
                  </a:solidFill>
                  <a:latin typeface="Arial Narrow" panose="020B0606020202030204" pitchFamily="34" charset="0"/>
                </a:rPr>
                <a:t>the policy.</a:t>
              </a:r>
            </a:p>
          </p:txBody>
        </p:sp>
      </p:grpSp>
      <p:grpSp>
        <p:nvGrpSpPr>
          <p:cNvPr id="24" name="Group 23">
            <a:extLst>
              <a:ext uri="{FF2B5EF4-FFF2-40B4-BE49-F238E27FC236}">
                <a16:creationId xmlns:a16="http://schemas.microsoft.com/office/drawing/2014/main" id="{2CAC5E30-7157-44FC-8E73-042E43BFD196}"/>
              </a:ext>
            </a:extLst>
          </p:cNvPr>
          <p:cNvGrpSpPr/>
          <p:nvPr/>
        </p:nvGrpSpPr>
        <p:grpSpPr>
          <a:xfrm>
            <a:off x="4445757" y="3287592"/>
            <a:ext cx="2606984" cy="3123220"/>
            <a:chOff x="896645" y="3906174"/>
            <a:chExt cx="1793290" cy="2148398"/>
          </a:xfrm>
        </p:grpSpPr>
        <p:sp>
          <p:nvSpPr>
            <p:cNvPr id="25" name="Isosceles Triangle 24">
              <a:extLst>
                <a:ext uri="{FF2B5EF4-FFF2-40B4-BE49-F238E27FC236}">
                  <a16:creationId xmlns:a16="http://schemas.microsoft.com/office/drawing/2014/main" id="{73DC5427-48C2-41B0-9769-A7692AF58E07}"/>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Rectangle 25">
              <a:extLst>
                <a:ext uri="{FF2B5EF4-FFF2-40B4-BE49-F238E27FC236}">
                  <a16:creationId xmlns:a16="http://schemas.microsoft.com/office/drawing/2014/main" id="{D2C9E93A-F40A-4620-8BCB-05F1236E2C73}"/>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Narrow" panose="020B0606020202030204" pitchFamily="34" charset="0"/>
                </a:rPr>
                <a:t>Exercising ABR’s </a:t>
              </a:r>
              <a:r>
                <a:rPr lang="en-US" sz="1800" b="1" dirty="0">
                  <a:solidFill>
                    <a:schemeClr val="tx1"/>
                  </a:solidFill>
                  <a:latin typeface="Arial Narrow" panose="020B0606020202030204" pitchFamily="34" charset="0"/>
                </a:rPr>
                <a:t>DOES</a:t>
              </a:r>
              <a:r>
                <a:rPr lang="en-US" sz="1800" dirty="0">
                  <a:solidFill>
                    <a:schemeClr val="tx1"/>
                  </a:solidFill>
                  <a:latin typeface="Arial Narrow" panose="020B0606020202030204" pitchFamily="34" charset="0"/>
                </a:rPr>
                <a:t> reduce the </a:t>
              </a:r>
              <a:r>
                <a:rPr lang="en-US" sz="1800" b="1" dirty="0">
                  <a:solidFill>
                    <a:schemeClr val="tx1"/>
                  </a:solidFill>
                  <a:latin typeface="Arial Narrow" panose="020B0606020202030204" pitchFamily="34" charset="0"/>
                </a:rPr>
                <a:t>death benefit </a:t>
              </a:r>
              <a:r>
                <a:rPr lang="en-US" sz="1800" dirty="0">
                  <a:solidFill>
                    <a:schemeClr val="tx1"/>
                  </a:solidFill>
                  <a:latin typeface="Arial Narrow" panose="020B0606020202030204" pitchFamily="34" charset="0"/>
                </a:rPr>
                <a:t>received. </a:t>
              </a:r>
            </a:p>
          </p:txBody>
        </p:sp>
      </p:grpSp>
      <p:grpSp>
        <p:nvGrpSpPr>
          <p:cNvPr id="27" name="Group 26">
            <a:extLst>
              <a:ext uri="{FF2B5EF4-FFF2-40B4-BE49-F238E27FC236}">
                <a16:creationId xmlns:a16="http://schemas.microsoft.com/office/drawing/2014/main" id="{017FC50D-F1E9-409C-8F1E-342FB1A8A72A}"/>
              </a:ext>
            </a:extLst>
          </p:cNvPr>
          <p:cNvGrpSpPr/>
          <p:nvPr/>
        </p:nvGrpSpPr>
        <p:grpSpPr>
          <a:xfrm>
            <a:off x="7746243" y="3287592"/>
            <a:ext cx="2606984" cy="3123220"/>
            <a:chOff x="896645" y="3906174"/>
            <a:chExt cx="1793290" cy="2148398"/>
          </a:xfrm>
        </p:grpSpPr>
        <p:sp>
          <p:nvSpPr>
            <p:cNvPr id="28" name="Isosceles Triangle 27">
              <a:extLst>
                <a:ext uri="{FF2B5EF4-FFF2-40B4-BE49-F238E27FC236}">
                  <a16:creationId xmlns:a16="http://schemas.microsoft.com/office/drawing/2014/main" id="{8F17A97C-B52E-45E0-A467-1CC7C53DAAA8}"/>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Rectangle 28">
              <a:extLst>
                <a:ext uri="{FF2B5EF4-FFF2-40B4-BE49-F238E27FC236}">
                  <a16:creationId xmlns:a16="http://schemas.microsoft.com/office/drawing/2014/main" id="{CFAEFB99-0E70-49D1-9D2C-E1131AA5014C}"/>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Narrow" panose="020B0606020202030204" pitchFamily="34" charset="0"/>
                </a:rPr>
                <a:t>Exercising ABR’s </a:t>
              </a:r>
              <a:r>
                <a:rPr lang="en-US" sz="1800" b="1" dirty="0">
                  <a:solidFill>
                    <a:schemeClr val="tx1"/>
                  </a:solidFill>
                  <a:latin typeface="Arial Narrow" panose="020B0606020202030204" pitchFamily="34" charset="0"/>
                </a:rPr>
                <a:t>DOES</a:t>
              </a:r>
              <a:r>
                <a:rPr lang="en-US" sz="1800" dirty="0">
                  <a:solidFill>
                    <a:schemeClr val="tx1"/>
                  </a:solidFill>
                  <a:latin typeface="Arial Narrow" panose="020B0606020202030204" pitchFamily="34" charset="0"/>
                </a:rPr>
                <a:t> reduce the </a:t>
              </a:r>
              <a:r>
                <a:rPr lang="en-US" sz="1800" b="1" dirty="0">
                  <a:solidFill>
                    <a:schemeClr val="tx1"/>
                  </a:solidFill>
                  <a:latin typeface="Arial Narrow" panose="020B0606020202030204" pitchFamily="34" charset="0"/>
                </a:rPr>
                <a:t>cash value </a:t>
              </a:r>
              <a:r>
                <a:rPr lang="en-US" sz="1800" dirty="0">
                  <a:solidFill>
                    <a:schemeClr val="tx1"/>
                  </a:solidFill>
                  <a:latin typeface="Arial Narrow" panose="020B0606020202030204" pitchFamily="34" charset="0"/>
                </a:rPr>
                <a:t>received. </a:t>
              </a:r>
            </a:p>
          </p:txBody>
        </p:sp>
      </p:grpSp>
      <p:pic>
        <p:nvPicPr>
          <p:cNvPr id="3" name="Picture 2">
            <a:extLst>
              <a:ext uri="{FF2B5EF4-FFF2-40B4-BE49-F238E27FC236}">
                <a16:creationId xmlns:a16="http://schemas.microsoft.com/office/drawing/2014/main" id="{E7185052-62BA-49D1-8C8E-776F087FE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510" y="2312879"/>
            <a:ext cx="970450" cy="970450"/>
          </a:xfrm>
          <a:prstGeom prst="rect">
            <a:avLst/>
          </a:prstGeom>
        </p:spPr>
      </p:pic>
      <p:pic>
        <p:nvPicPr>
          <p:cNvPr id="6" name="Picture 5">
            <a:extLst>
              <a:ext uri="{FF2B5EF4-FFF2-40B4-BE49-F238E27FC236}">
                <a16:creationId xmlns:a16="http://schemas.microsoft.com/office/drawing/2014/main" id="{B4938A31-FB73-4542-861B-6DF727F1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18" y="2312879"/>
            <a:ext cx="970450" cy="970450"/>
          </a:xfrm>
          <a:prstGeom prst="rect">
            <a:avLst/>
          </a:prstGeom>
        </p:spPr>
      </p:pic>
      <p:pic>
        <p:nvPicPr>
          <p:cNvPr id="8" name="Picture 7">
            <a:extLst>
              <a:ext uri="{FF2B5EF4-FFF2-40B4-BE49-F238E27FC236}">
                <a16:creationId xmlns:a16="http://schemas.microsoft.com/office/drawing/2014/main" id="{29E0CA4D-0DB3-4572-894D-B54FF7294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403" y="2312879"/>
            <a:ext cx="970450" cy="970450"/>
          </a:xfrm>
          <a:prstGeom prst="rect">
            <a:avLst/>
          </a:prstGeom>
        </p:spPr>
      </p:pic>
      <p:pic>
        <p:nvPicPr>
          <p:cNvPr id="15" name="Picture 14">
            <a:extLst>
              <a:ext uri="{FF2B5EF4-FFF2-40B4-BE49-F238E27FC236}">
                <a16:creationId xmlns:a16="http://schemas.microsoft.com/office/drawing/2014/main" id="{5C97FE1E-F18F-4871-B3EF-1CF614961587}"/>
              </a:ext>
            </a:extLst>
          </p:cNvPr>
          <p:cNvPicPr>
            <a:picLocks noChangeAspect="1"/>
          </p:cNvPicPr>
          <p:nvPr/>
        </p:nvPicPr>
        <p:blipFill>
          <a:blip r:embed="rId5"/>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01255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30D9-A78A-4B81-8FAE-A06DEB5D7853}"/>
              </a:ext>
            </a:extLst>
          </p:cNvPr>
          <p:cNvSpPr>
            <a:spLocks noGrp="1"/>
          </p:cNvSpPr>
          <p:nvPr>
            <p:ph type="title"/>
          </p:nvPr>
        </p:nvSpPr>
        <p:spPr/>
        <p:txBody>
          <a:bodyPr/>
          <a:lstStyle/>
          <a:p>
            <a:r>
              <a:rPr lang="en-US" dirty="0"/>
              <a:t>PRESENT VALUE OF $100,000</a:t>
            </a:r>
            <a:br>
              <a:rPr lang="en-US" dirty="0"/>
            </a:br>
            <a:r>
              <a:rPr lang="en-US" sz="2800" dirty="0"/>
              <a:t>INTEREST RATE OF 4%</a:t>
            </a:r>
            <a:endParaRPr lang="en-PH" dirty="0"/>
          </a:p>
        </p:txBody>
      </p:sp>
      <p:pic>
        <p:nvPicPr>
          <p:cNvPr id="4" name="Picture 3">
            <a:extLst>
              <a:ext uri="{FF2B5EF4-FFF2-40B4-BE49-F238E27FC236}">
                <a16:creationId xmlns:a16="http://schemas.microsoft.com/office/drawing/2014/main" id="{45600F13-4F95-4426-83F2-7DA7A2F07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967" y="2083059"/>
            <a:ext cx="9311634" cy="3756921"/>
          </a:xfrm>
          <a:prstGeom prst="rect">
            <a:avLst/>
          </a:prstGeom>
        </p:spPr>
      </p:pic>
      <p:sp>
        <p:nvSpPr>
          <p:cNvPr id="5" name="TextBox 4">
            <a:extLst>
              <a:ext uri="{FF2B5EF4-FFF2-40B4-BE49-F238E27FC236}">
                <a16:creationId xmlns:a16="http://schemas.microsoft.com/office/drawing/2014/main" id="{905250AF-CCB6-4482-A9DF-459E8D549F05}"/>
              </a:ext>
            </a:extLst>
          </p:cNvPr>
          <p:cNvSpPr txBox="1"/>
          <p:nvPr/>
        </p:nvSpPr>
        <p:spPr>
          <a:xfrm>
            <a:off x="1543050" y="5924550"/>
            <a:ext cx="962123" cy="369332"/>
          </a:xfrm>
          <a:prstGeom prst="rect">
            <a:avLst/>
          </a:prstGeom>
          <a:noFill/>
        </p:spPr>
        <p:txBody>
          <a:bodyPr wrap="none" rtlCol="0">
            <a:spAutoFit/>
          </a:bodyPr>
          <a:lstStyle/>
          <a:p>
            <a:r>
              <a:rPr lang="en-US" dirty="0"/>
              <a:t>TODAY</a:t>
            </a:r>
            <a:endParaRPr lang="en-PH" dirty="0"/>
          </a:p>
        </p:txBody>
      </p:sp>
      <p:sp>
        <p:nvSpPr>
          <p:cNvPr id="6" name="TextBox 5">
            <a:extLst>
              <a:ext uri="{FF2B5EF4-FFF2-40B4-BE49-F238E27FC236}">
                <a16:creationId xmlns:a16="http://schemas.microsoft.com/office/drawing/2014/main" id="{7DF05CC2-DA54-4CB9-A79D-9F6C913BCBA7}"/>
              </a:ext>
            </a:extLst>
          </p:cNvPr>
          <p:cNvSpPr txBox="1"/>
          <p:nvPr/>
        </p:nvSpPr>
        <p:spPr>
          <a:xfrm>
            <a:off x="4143375" y="5937766"/>
            <a:ext cx="1191352" cy="369332"/>
          </a:xfrm>
          <a:prstGeom prst="rect">
            <a:avLst/>
          </a:prstGeom>
          <a:noFill/>
        </p:spPr>
        <p:txBody>
          <a:bodyPr wrap="none" rtlCol="0">
            <a:spAutoFit/>
          </a:bodyPr>
          <a:lstStyle/>
          <a:p>
            <a:r>
              <a:rPr lang="en-US" dirty="0"/>
              <a:t>10 YEARS</a:t>
            </a:r>
            <a:endParaRPr lang="en-PH" dirty="0"/>
          </a:p>
        </p:txBody>
      </p:sp>
      <p:sp>
        <p:nvSpPr>
          <p:cNvPr id="7" name="TextBox 6">
            <a:extLst>
              <a:ext uri="{FF2B5EF4-FFF2-40B4-BE49-F238E27FC236}">
                <a16:creationId xmlns:a16="http://schemas.microsoft.com/office/drawing/2014/main" id="{77EA4A09-873D-4AB4-BC6A-31EE542D849A}"/>
              </a:ext>
            </a:extLst>
          </p:cNvPr>
          <p:cNvSpPr txBox="1"/>
          <p:nvPr/>
        </p:nvSpPr>
        <p:spPr>
          <a:xfrm>
            <a:off x="6605442" y="5924550"/>
            <a:ext cx="1191352" cy="369332"/>
          </a:xfrm>
          <a:prstGeom prst="rect">
            <a:avLst/>
          </a:prstGeom>
          <a:noFill/>
        </p:spPr>
        <p:txBody>
          <a:bodyPr wrap="none" rtlCol="0">
            <a:spAutoFit/>
          </a:bodyPr>
          <a:lstStyle/>
          <a:p>
            <a:r>
              <a:rPr lang="en-US" dirty="0"/>
              <a:t>15 YEARS</a:t>
            </a:r>
            <a:endParaRPr lang="en-PH" dirty="0"/>
          </a:p>
        </p:txBody>
      </p:sp>
      <p:sp>
        <p:nvSpPr>
          <p:cNvPr id="8" name="TextBox 7">
            <a:extLst>
              <a:ext uri="{FF2B5EF4-FFF2-40B4-BE49-F238E27FC236}">
                <a16:creationId xmlns:a16="http://schemas.microsoft.com/office/drawing/2014/main" id="{E684B61A-6BDF-42C1-B4EB-420C5F9B2A56}"/>
              </a:ext>
            </a:extLst>
          </p:cNvPr>
          <p:cNvSpPr txBox="1"/>
          <p:nvPr/>
        </p:nvSpPr>
        <p:spPr>
          <a:xfrm>
            <a:off x="9067509" y="5937766"/>
            <a:ext cx="1191352" cy="369332"/>
          </a:xfrm>
          <a:prstGeom prst="rect">
            <a:avLst/>
          </a:prstGeom>
          <a:noFill/>
        </p:spPr>
        <p:txBody>
          <a:bodyPr wrap="none" rtlCol="0">
            <a:spAutoFit/>
          </a:bodyPr>
          <a:lstStyle/>
          <a:p>
            <a:r>
              <a:rPr lang="en-US" dirty="0"/>
              <a:t>20 YEARS</a:t>
            </a:r>
            <a:endParaRPr lang="en-PH" dirty="0"/>
          </a:p>
        </p:txBody>
      </p:sp>
      <p:pic>
        <p:nvPicPr>
          <p:cNvPr id="9" name="Picture 8">
            <a:extLst>
              <a:ext uri="{FF2B5EF4-FFF2-40B4-BE49-F238E27FC236}">
                <a16:creationId xmlns:a16="http://schemas.microsoft.com/office/drawing/2014/main" id="{307BBFE7-AC3D-4255-94CE-F64709D5C1DA}"/>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376732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F1A4FA-C0AE-43AF-8EBE-677C23FC3669}"/>
              </a:ext>
            </a:extLst>
          </p:cNvPr>
          <p:cNvSpPr>
            <a:spLocks noGrp="1"/>
          </p:cNvSpPr>
          <p:nvPr>
            <p:ph type="title"/>
          </p:nvPr>
        </p:nvSpPr>
        <p:spPr>
          <a:xfrm>
            <a:off x="814728" y="727522"/>
            <a:ext cx="4852988" cy="2491928"/>
          </a:xfrm>
        </p:spPr>
        <p:txBody>
          <a:bodyPr>
            <a:normAutofit/>
          </a:bodyPr>
          <a:lstStyle/>
          <a:p>
            <a:r>
              <a:rPr lang="en-US" altLang="en-US" sz="5400" dirty="0"/>
              <a:t>ILLUSTRATING </a:t>
            </a:r>
            <a:br>
              <a:rPr lang="en-US" altLang="en-US" sz="5400" dirty="0"/>
            </a:br>
            <a:r>
              <a:rPr lang="en-US" altLang="en-US" sz="5400" dirty="0"/>
              <a:t>THE IMPACT </a:t>
            </a:r>
            <a:endParaRPr lang="en-PH" sz="5400" dirty="0"/>
          </a:p>
        </p:txBody>
      </p:sp>
      <p:pic>
        <p:nvPicPr>
          <p:cNvPr id="7" name="Picture Placeholder 6">
            <a:extLst>
              <a:ext uri="{FF2B5EF4-FFF2-40B4-BE49-F238E27FC236}">
                <a16:creationId xmlns:a16="http://schemas.microsoft.com/office/drawing/2014/main" id="{C5BFD66B-D716-4170-8200-4C850B81EA7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170" b="6170"/>
          <a:stretch>
            <a:fillRect/>
          </a:stretch>
        </p:blipFill>
        <p:spPr>
          <a:xfrm>
            <a:off x="5467351" y="0"/>
            <a:ext cx="6724650" cy="6858000"/>
          </a:xfrm>
        </p:spPr>
      </p:pic>
      <p:pic>
        <p:nvPicPr>
          <p:cNvPr id="4" name="Picture 3">
            <a:extLst>
              <a:ext uri="{FF2B5EF4-FFF2-40B4-BE49-F238E27FC236}">
                <a16:creationId xmlns:a16="http://schemas.microsoft.com/office/drawing/2014/main" id="{3458EB3E-E2EB-4BC7-8B59-198B8191039B}"/>
              </a:ext>
            </a:extLst>
          </p:cNvPr>
          <p:cNvPicPr>
            <a:picLocks noChangeAspect="1"/>
          </p:cNvPicPr>
          <p:nvPr/>
        </p:nvPicPr>
        <p:blipFill>
          <a:blip r:embed="rId3"/>
          <a:stretch>
            <a:fillRect/>
          </a:stretch>
        </p:blipFill>
        <p:spPr>
          <a:xfrm>
            <a:off x="814728" y="6372482"/>
            <a:ext cx="1199225" cy="308101"/>
          </a:xfrm>
          <a:prstGeom prst="rect">
            <a:avLst/>
          </a:prstGeom>
        </p:spPr>
      </p:pic>
    </p:spTree>
    <p:extLst>
      <p:ext uri="{BB962C8B-B14F-4D97-AF65-F5344CB8AC3E}">
        <p14:creationId xmlns:p14="http://schemas.microsoft.com/office/powerpoint/2010/main" val="388281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3B3149-8C37-40C9-8174-80BFAA2D6DE6}"/>
              </a:ext>
            </a:extLst>
          </p:cNvPr>
          <p:cNvSpPr>
            <a:spLocks noGrp="1"/>
          </p:cNvSpPr>
          <p:nvPr>
            <p:ph type="title"/>
          </p:nvPr>
        </p:nvSpPr>
        <p:spPr/>
        <p:txBody>
          <a:bodyPr/>
          <a:lstStyle/>
          <a:p>
            <a:r>
              <a:rPr lang="en-US" altLang="en-US" dirty="0"/>
              <a:t>SHOW ME THE MONEY </a:t>
            </a:r>
            <a:endParaRPr lang="en-PH" dirty="0"/>
          </a:p>
        </p:txBody>
      </p:sp>
      <p:pic>
        <p:nvPicPr>
          <p:cNvPr id="9" name="Content Placeholder 8">
            <a:extLst>
              <a:ext uri="{FF2B5EF4-FFF2-40B4-BE49-F238E27FC236}">
                <a16:creationId xmlns:a16="http://schemas.microsoft.com/office/drawing/2014/main" id="{E9159954-9FB6-44C5-9E62-A09FC6DCF5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2967" y="446088"/>
            <a:ext cx="3747378" cy="5414962"/>
          </a:xfrm>
        </p:spPr>
      </p:pic>
      <p:sp>
        <p:nvSpPr>
          <p:cNvPr id="7" name="Text Placeholder 6">
            <a:extLst>
              <a:ext uri="{FF2B5EF4-FFF2-40B4-BE49-F238E27FC236}">
                <a16:creationId xmlns:a16="http://schemas.microsoft.com/office/drawing/2014/main" id="{65312E20-8028-4FCF-93CF-0C39DFB98348}"/>
              </a:ext>
            </a:extLst>
          </p:cNvPr>
          <p:cNvSpPr>
            <a:spLocks noGrp="1"/>
          </p:cNvSpPr>
          <p:nvPr>
            <p:ph type="body" sz="half" idx="2"/>
          </p:nvPr>
        </p:nvSpPr>
        <p:spPr>
          <a:xfrm>
            <a:off x="1073151" y="2260738"/>
            <a:ext cx="4784724" cy="3600311"/>
          </a:xfrm>
        </p:spPr>
        <p:txBody>
          <a:bodyPr/>
          <a:lstStyle/>
          <a:p>
            <a:r>
              <a:rPr lang="en-US" sz="1600" dirty="0">
                <a:cs typeface="Arial" panose="020B0604020202020204" pitchFamily="34" charset="0"/>
              </a:rPr>
              <a:t>Present value of </a:t>
            </a:r>
            <a:br>
              <a:rPr lang="en-US" sz="1600" dirty="0">
                <a:cs typeface="Arial" panose="020B0604020202020204" pitchFamily="34" charset="0"/>
              </a:rPr>
            </a:br>
            <a:r>
              <a:rPr lang="en-US" sz="1600" dirty="0">
                <a:cs typeface="Arial" panose="020B0604020202020204" pitchFamily="34" charset="0"/>
              </a:rPr>
              <a:t>Death Benefit </a:t>
            </a:r>
          </a:p>
          <a:p>
            <a:endParaRPr lang="en-PH" sz="1600" dirty="0"/>
          </a:p>
          <a:p>
            <a:r>
              <a:rPr lang="en-US" sz="2000" dirty="0">
                <a:cs typeface="Arial" panose="020B0604020202020204" pitchFamily="34" charset="0"/>
              </a:rPr>
              <a:t>-</a:t>
            </a:r>
            <a:r>
              <a:rPr lang="en-US" sz="1600" dirty="0">
                <a:cs typeface="Arial" panose="020B0604020202020204" pitchFamily="34" charset="0"/>
              </a:rPr>
              <a:t> Present value of Remaining Premiums</a:t>
            </a:r>
          </a:p>
          <a:p>
            <a:r>
              <a:rPr lang="en-US" sz="1600" b="1" dirty="0">
                <a:cs typeface="Arial" panose="020B0604020202020204" pitchFamily="34" charset="0"/>
              </a:rPr>
              <a:t>-</a:t>
            </a:r>
            <a:r>
              <a:rPr lang="en-US" sz="1600" dirty="0">
                <a:cs typeface="Arial" panose="020B0604020202020204" pitchFamily="34" charset="0"/>
              </a:rPr>
              <a:t> Claim process fee &amp; Outstanding Loans</a:t>
            </a:r>
          </a:p>
          <a:p>
            <a:r>
              <a:rPr lang="en-US" sz="2000" dirty="0">
                <a:cs typeface="Arial" panose="020B0604020202020204" pitchFamily="34" charset="0"/>
              </a:rPr>
              <a:t>_______________________________</a:t>
            </a:r>
          </a:p>
          <a:p>
            <a:r>
              <a:rPr lang="en-US" sz="2400" b="1" dirty="0">
                <a:cs typeface="Arial" panose="020B0604020202020204" pitchFamily="34" charset="0"/>
              </a:rPr>
              <a:t>ABR BENEFIT</a:t>
            </a:r>
          </a:p>
        </p:txBody>
      </p:sp>
      <p:pic>
        <p:nvPicPr>
          <p:cNvPr id="6" name="Picture 5">
            <a:extLst>
              <a:ext uri="{FF2B5EF4-FFF2-40B4-BE49-F238E27FC236}">
                <a16:creationId xmlns:a16="http://schemas.microsoft.com/office/drawing/2014/main" id="{A85B1E41-697A-4985-8681-BA1CE627C110}"/>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54329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56FE4E-C6E9-4F05-888A-20C5A33F5019}"/>
              </a:ext>
            </a:extLst>
          </p:cNvPr>
          <p:cNvSpPr>
            <a:spLocks noGrp="1"/>
          </p:cNvSpPr>
          <p:nvPr>
            <p:ph type="title"/>
          </p:nvPr>
        </p:nvSpPr>
        <p:spPr/>
        <p:txBody>
          <a:bodyPr/>
          <a:lstStyle/>
          <a:p>
            <a:r>
              <a:rPr lang="en-US" altLang="en-US" dirty="0"/>
              <a:t>WHAT IMPACTS THE ABR BENEFIT?</a:t>
            </a:r>
            <a:endParaRPr lang="en-PH" dirty="0"/>
          </a:p>
        </p:txBody>
      </p:sp>
      <p:pic>
        <p:nvPicPr>
          <p:cNvPr id="7" name="Picture 6">
            <a:extLst>
              <a:ext uri="{FF2B5EF4-FFF2-40B4-BE49-F238E27FC236}">
                <a16:creationId xmlns:a16="http://schemas.microsoft.com/office/drawing/2014/main" id="{DCC69F00-5409-40B4-8CF6-59AAEB201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380392"/>
            <a:ext cx="8886825" cy="4111407"/>
          </a:xfrm>
          <a:prstGeom prst="rect">
            <a:avLst/>
          </a:prstGeom>
        </p:spPr>
      </p:pic>
      <p:pic>
        <p:nvPicPr>
          <p:cNvPr id="4" name="Picture 3">
            <a:extLst>
              <a:ext uri="{FF2B5EF4-FFF2-40B4-BE49-F238E27FC236}">
                <a16:creationId xmlns:a16="http://schemas.microsoft.com/office/drawing/2014/main" id="{2EE0B361-7271-43AB-807E-D160CA356FB2}"/>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17758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522924-CB2F-4824-A94E-46C210276B1A}"/>
              </a:ext>
            </a:extLst>
          </p:cNvPr>
          <p:cNvSpPr>
            <a:spLocks noGrp="1"/>
          </p:cNvSpPr>
          <p:nvPr>
            <p:ph type="title"/>
          </p:nvPr>
        </p:nvSpPr>
        <p:spPr/>
        <p:txBody>
          <a:bodyPr/>
          <a:lstStyle/>
          <a:p>
            <a:r>
              <a:rPr lang="en-US" dirty="0"/>
              <a:t>IN 2018 </a:t>
            </a:r>
            <a:endParaRPr lang="en-PH" dirty="0"/>
          </a:p>
        </p:txBody>
      </p:sp>
      <p:pic>
        <p:nvPicPr>
          <p:cNvPr id="9" name="Picture 8">
            <a:extLst>
              <a:ext uri="{FF2B5EF4-FFF2-40B4-BE49-F238E27FC236}">
                <a16:creationId xmlns:a16="http://schemas.microsoft.com/office/drawing/2014/main" id="{5BD0DC3D-2B6F-42CA-9F38-AB1EA439A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6097" y="2588519"/>
            <a:ext cx="1223177" cy="1223177"/>
          </a:xfrm>
          <a:prstGeom prst="rect">
            <a:avLst/>
          </a:prstGeom>
        </p:spPr>
      </p:pic>
      <p:pic>
        <p:nvPicPr>
          <p:cNvPr id="11" name="Picture 10">
            <a:extLst>
              <a:ext uri="{FF2B5EF4-FFF2-40B4-BE49-F238E27FC236}">
                <a16:creationId xmlns:a16="http://schemas.microsoft.com/office/drawing/2014/main" id="{E595C52D-2BE6-48CA-B65E-A6660EB5B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666" y="2588520"/>
            <a:ext cx="1223177" cy="1223177"/>
          </a:xfrm>
          <a:prstGeom prst="rect">
            <a:avLst/>
          </a:prstGeom>
        </p:spPr>
      </p:pic>
      <p:pic>
        <p:nvPicPr>
          <p:cNvPr id="13" name="Picture 12">
            <a:extLst>
              <a:ext uri="{FF2B5EF4-FFF2-40B4-BE49-F238E27FC236}">
                <a16:creationId xmlns:a16="http://schemas.microsoft.com/office/drawing/2014/main" id="{BC000257-0EF2-4DC1-9B1C-B355BEC71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951" y="2588521"/>
            <a:ext cx="1223177" cy="1223177"/>
          </a:xfrm>
          <a:prstGeom prst="rect">
            <a:avLst/>
          </a:prstGeom>
        </p:spPr>
      </p:pic>
      <p:pic>
        <p:nvPicPr>
          <p:cNvPr id="15" name="Picture 14">
            <a:extLst>
              <a:ext uri="{FF2B5EF4-FFF2-40B4-BE49-F238E27FC236}">
                <a16:creationId xmlns:a16="http://schemas.microsoft.com/office/drawing/2014/main" id="{3D1B41A5-4AC5-4262-B245-BC08CD7CA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236" y="2588521"/>
            <a:ext cx="1223177" cy="1223177"/>
          </a:xfrm>
          <a:prstGeom prst="rect">
            <a:avLst/>
          </a:prstGeom>
        </p:spPr>
      </p:pic>
      <p:pic>
        <p:nvPicPr>
          <p:cNvPr id="17" name="Picture 16">
            <a:extLst>
              <a:ext uri="{FF2B5EF4-FFF2-40B4-BE49-F238E27FC236}">
                <a16:creationId xmlns:a16="http://schemas.microsoft.com/office/drawing/2014/main" id="{62E3EE61-9FE8-45BB-B876-0FDD7CF93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1805" y="2588523"/>
            <a:ext cx="1223177" cy="1223177"/>
          </a:xfrm>
          <a:prstGeom prst="rect">
            <a:avLst/>
          </a:prstGeom>
        </p:spPr>
      </p:pic>
      <p:grpSp>
        <p:nvGrpSpPr>
          <p:cNvPr id="23" name="Group 22">
            <a:extLst>
              <a:ext uri="{FF2B5EF4-FFF2-40B4-BE49-F238E27FC236}">
                <a16:creationId xmlns:a16="http://schemas.microsoft.com/office/drawing/2014/main" id="{618E9CCF-D77D-46C6-9121-85E9DF47EAB9}"/>
              </a:ext>
            </a:extLst>
          </p:cNvPr>
          <p:cNvGrpSpPr/>
          <p:nvPr/>
        </p:nvGrpSpPr>
        <p:grpSpPr>
          <a:xfrm>
            <a:off x="896645" y="3906174"/>
            <a:ext cx="1793290" cy="2148398"/>
            <a:chOff x="896645" y="3906174"/>
            <a:chExt cx="1793290" cy="2148398"/>
          </a:xfrm>
        </p:grpSpPr>
        <p:sp>
          <p:nvSpPr>
            <p:cNvPr id="21" name="Isosceles Triangle 20">
              <a:extLst>
                <a:ext uri="{FF2B5EF4-FFF2-40B4-BE49-F238E27FC236}">
                  <a16:creationId xmlns:a16="http://schemas.microsoft.com/office/drawing/2014/main" id="{2A0689BE-4C3B-4CB3-90A8-D1A2BAD511A8}"/>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Rectangle 21">
              <a:extLst>
                <a:ext uri="{FF2B5EF4-FFF2-40B4-BE49-F238E27FC236}">
                  <a16:creationId xmlns:a16="http://schemas.microsoft.com/office/drawing/2014/main" id="{27E5689B-C8EA-43E9-B30E-819C17B9D578}"/>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Narrow" panose="020B0606020202030204" pitchFamily="34" charset="0"/>
                </a:rPr>
                <a:t>Approximately </a:t>
              </a:r>
              <a:br>
                <a:rPr lang="en-US" sz="1800" b="1" dirty="0">
                  <a:solidFill>
                    <a:schemeClr val="tx1"/>
                  </a:solidFill>
                  <a:latin typeface="Arial Narrow" panose="020B0606020202030204" pitchFamily="34" charset="0"/>
                </a:rPr>
              </a:br>
              <a:r>
                <a:rPr lang="en-US" sz="1800" b="1" dirty="0">
                  <a:solidFill>
                    <a:schemeClr val="tx1"/>
                  </a:solidFill>
                  <a:latin typeface="Arial Narrow" panose="020B0606020202030204" pitchFamily="34" charset="0"/>
                </a:rPr>
                <a:t>21M students </a:t>
              </a:r>
              <a:br>
                <a:rPr lang="en-US" sz="1800" b="1" dirty="0">
                  <a:solidFill>
                    <a:schemeClr val="tx1"/>
                  </a:solidFill>
                  <a:latin typeface="Arial Narrow" panose="020B0606020202030204" pitchFamily="34" charset="0"/>
                </a:rPr>
              </a:br>
              <a:r>
                <a:rPr lang="en-US" sz="1800" b="1" dirty="0">
                  <a:solidFill>
                    <a:schemeClr val="tx1"/>
                  </a:solidFill>
                  <a:latin typeface="Arial Narrow" panose="020B0606020202030204" pitchFamily="34" charset="0"/>
                </a:rPr>
                <a:t>attended college</a:t>
              </a:r>
              <a:r>
                <a:rPr lang="en-US" sz="1800" b="1" baseline="30000" dirty="0">
                  <a:solidFill>
                    <a:schemeClr val="tx1"/>
                  </a:solidFill>
                  <a:latin typeface="Arial Narrow" panose="020B0606020202030204" pitchFamily="34" charset="0"/>
                </a:rPr>
                <a:t>1</a:t>
              </a:r>
            </a:p>
          </p:txBody>
        </p:sp>
      </p:grpSp>
      <p:grpSp>
        <p:nvGrpSpPr>
          <p:cNvPr id="24" name="Group 23">
            <a:extLst>
              <a:ext uri="{FF2B5EF4-FFF2-40B4-BE49-F238E27FC236}">
                <a16:creationId xmlns:a16="http://schemas.microsoft.com/office/drawing/2014/main" id="{2CAC5E30-7157-44FC-8E73-042E43BFD196}"/>
              </a:ext>
            </a:extLst>
          </p:cNvPr>
          <p:cNvGrpSpPr/>
          <p:nvPr/>
        </p:nvGrpSpPr>
        <p:grpSpPr>
          <a:xfrm>
            <a:off x="3011010" y="3908382"/>
            <a:ext cx="1793290" cy="2148398"/>
            <a:chOff x="896645" y="3906174"/>
            <a:chExt cx="1793290" cy="2148398"/>
          </a:xfrm>
        </p:grpSpPr>
        <p:sp>
          <p:nvSpPr>
            <p:cNvPr id="25" name="Isosceles Triangle 24">
              <a:extLst>
                <a:ext uri="{FF2B5EF4-FFF2-40B4-BE49-F238E27FC236}">
                  <a16:creationId xmlns:a16="http://schemas.microsoft.com/office/drawing/2014/main" id="{73DC5427-48C2-41B0-9769-A7692AF58E07}"/>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Rectangle 25">
              <a:extLst>
                <a:ext uri="{FF2B5EF4-FFF2-40B4-BE49-F238E27FC236}">
                  <a16:creationId xmlns:a16="http://schemas.microsoft.com/office/drawing/2014/main" id="{D2C9E93A-F40A-4620-8BCB-05F1236E2C73}"/>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Narrow" panose="020B0606020202030204" pitchFamily="34" charset="0"/>
                </a:rPr>
                <a:t>Approximately 2M people were married</a:t>
              </a:r>
              <a:r>
                <a:rPr lang="en-US" sz="1800" b="1" baseline="30000" dirty="0">
                  <a:solidFill>
                    <a:schemeClr val="tx1"/>
                  </a:solidFill>
                  <a:latin typeface="Arial Narrow" panose="020B0606020202030204" pitchFamily="34" charset="0"/>
                </a:rPr>
                <a:t>2</a:t>
              </a:r>
            </a:p>
          </p:txBody>
        </p:sp>
      </p:grpSp>
      <p:grpSp>
        <p:nvGrpSpPr>
          <p:cNvPr id="27" name="Group 26">
            <a:extLst>
              <a:ext uri="{FF2B5EF4-FFF2-40B4-BE49-F238E27FC236}">
                <a16:creationId xmlns:a16="http://schemas.microsoft.com/office/drawing/2014/main" id="{017FC50D-F1E9-409C-8F1E-342FB1A8A72A}"/>
              </a:ext>
            </a:extLst>
          </p:cNvPr>
          <p:cNvGrpSpPr/>
          <p:nvPr/>
        </p:nvGrpSpPr>
        <p:grpSpPr>
          <a:xfrm>
            <a:off x="5098741" y="3906174"/>
            <a:ext cx="1793290" cy="2148398"/>
            <a:chOff x="896645" y="3906174"/>
            <a:chExt cx="1793290" cy="2148398"/>
          </a:xfrm>
        </p:grpSpPr>
        <p:sp>
          <p:nvSpPr>
            <p:cNvPr id="28" name="Isosceles Triangle 27">
              <a:extLst>
                <a:ext uri="{FF2B5EF4-FFF2-40B4-BE49-F238E27FC236}">
                  <a16:creationId xmlns:a16="http://schemas.microsoft.com/office/drawing/2014/main" id="{8F17A97C-B52E-45E0-A467-1CC7C53DAAA8}"/>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Rectangle 28">
              <a:extLst>
                <a:ext uri="{FF2B5EF4-FFF2-40B4-BE49-F238E27FC236}">
                  <a16:creationId xmlns:a16="http://schemas.microsoft.com/office/drawing/2014/main" id="{CFAEFB99-0E70-49D1-9D2C-E1131AA5014C}"/>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Narrow" panose="020B0606020202030204" pitchFamily="34" charset="0"/>
                </a:rPr>
                <a:t>Some 5M </a:t>
              </a:r>
              <a:br>
                <a:rPr lang="en-US" sz="1800" b="1" dirty="0">
                  <a:solidFill>
                    <a:schemeClr val="tx1"/>
                  </a:solidFill>
                  <a:latin typeface="Arial Narrow" panose="020B0606020202030204" pitchFamily="34" charset="0"/>
                </a:rPr>
              </a:br>
              <a:r>
                <a:rPr lang="en-US" sz="1800" b="1" dirty="0">
                  <a:solidFill>
                    <a:schemeClr val="tx1"/>
                  </a:solidFill>
                  <a:latin typeface="Arial Narrow" panose="020B0606020202030204" pitchFamily="34" charset="0"/>
                </a:rPr>
                <a:t>homes were sold and over 400k new homes were built</a:t>
              </a:r>
              <a:r>
                <a:rPr lang="en-US" sz="1800" b="1" baseline="30000" dirty="0">
                  <a:solidFill>
                    <a:schemeClr val="tx1"/>
                  </a:solidFill>
                  <a:latin typeface="Arial Narrow" panose="020B0606020202030204" pitchFamily="34" charset="0"/>
                </a:rPr>
                <a:t>3</a:t>
              </a:r>
            </a:p>
          </p:txBody>
        </p:sp>
      </p:grpSp>
      <p:grpSp>
        <p:nvGrpSpPr>
          <p:cNvPr id="31" name="Group 30">
            <a:extLst>
              <a:ext uri="{FF2B5EF4-FFF2-40B4-BE49-F238E27FC236}">
                <a16:creationId xmlns:a16="http://schemas.microsoft.com/office/drawing/2014/main" id="{6E86120B-7014-481C-BC60-1CE737F4488B}"/>
              </a:ext>
            </a:extLst>
          </p:cNvPr>
          <p:cNvGrpSpPr/>
          <p:nvPr/>
        </p:nvGrpSpPr>
        <p:grpSpPr>
          <a:xfrm>
            <a:off x="7189431" y="3908380"/>
            <a:ext cx="1793290" cy="2148398"/>
            <a:chOff x="896645" y="3906174"/>
            <a:chExt cx="1793290" cy="2148398"/>
          </a:xfrm>
        </p:grpSpPr>
        <p:sp>
          <p:nvSpPr>
            <p:cNvPr id="32" name="Isosceles Triangle 31">
              <a:extLst>
                <a:ext uri="{FF2B5EF4-FFF2-40B4-BE49-F238E27FC236}">
                  <a16:creationId xmlns:a16="http://schemas.microsoft.com/office/drawing/2014/main" id="{C9E56914-D309-4217-9A66-DFE45CA7ED63}"/>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Rectangle 32">
              <a:extLst>
                <a:ext uri="{FF2B5EF4-FFF2-40B4-BE49-F238E27FC236}">
                  <a16:creationId xmlns:a16="http://schemas.microsoft.com/office/drawing/2014/main" id="{6A4F6DFA-EB9C-4AA8-9326-715CC378070D}"/>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Narrow" panose="020B0606020202030204" pitchFamily="34" charset="0"/>
                </a:rPr>
                <a:t>Over 500k small </a:t>
              </a:r>
              <a:br>
                <a:rPr lang="en-US" sz="1800" b="1" dirty="0">
                  <a:solidFill>
                    <a:schemeClr val="tx1"/>
                  </a:solidFill>
                  <a:latin typeface="Arial Narrow" panose="020B0606020202030204" pitchFamily="34" charset="0"/>
                </a:rPr>
              </a:br>
              <a:r>
                <a:rPr lang="en-US" sz="1800" b="1" dirty="0">
                  <a:solidFill>
                    <a:schemeClr val="tx1"/>
                  </a:solidFill>
                  <a:latin typeface="Arial Narrow" panose="020B0606020202030204" pitchFamily="34" charset="0"/>
                </a:rPr>
                <a:t>businesses were started</a:t>
              </a:r>
              <a:r>
                <a:rPr lang="en-US" sz="1800" b="1" baseline="30000" dirty="0">
                  <a:solidFill>
                    <a:schemeClr val="tx1"/>
                  </a:solidFill>
                  <a:latin typeface="Arial Narrow" panose="020B0606020202030204" pitchFamily="34" charset="0"/>
                </a:rPr>
                <a:t>4</a:t>
              </a:r>
            </a:p>
          </p:txBody>
        </p:sp>
      </p:grpSp>
      <p:grpSp>
        <p:nvGrpSpPr>
          <p:cNvPr id="34" name="Group 33">
            <a:extLst>
              <a:ext uri="{FF2B5EF4-FFF2-40B4-BE49-F238E27FC236}">
                <a16:creationId xmlns:a16="http://schemas.microsoft.com/office/drawing/2014/main" id="{6FDC530B-8682-4A42-B739-62915726B5E8}"/>
              </a:ext>
            </a:extLst>
          </p:cNvPr>
          <p:cNvGrpSpPr/>
          <p:nvPr/>
        </p:nvGrpSpPr>
        <p:grpSpPr>
          <a:xfrm>
            <a:off x="9240168" y="3908378"/>
            <a:ext cx="1793290" cy="2148398"/>
            <a:chOff x="896645" y="3906174"/>
            <a:chExt cx="1793290" cy="2148398"/>
          </a:xfrm>
        </p:grpSpPr>
        <p:sp>
          <p:nvSpPr>
            <p:cNvPr id="35" name="Isosceles Triangle 34">
              <a:extLst>
                <a:ext uri="{FF2B5EF4-FFF2-40B4-BE49-F238E27FC236}">
                  <a16:creationId xmlns:a16="http://schemas.microsoft.com/office/drawing/2014/main" id="{AC6EBE9C-236C-4E69-8DA0-CE86852D2598}"/>
                </a:ext>
              </a:extLst>
            </p:cNvPr>
            <p:cNvSpPr/>
            <p:nvPr/>
          </p:nvSpPr>
          <p:spPr>
            <a:xfrm>
              <a:off x="1544715" y="3906174"/>
              <a:ext cx="470516" cy="248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Rectangle 35">
              <a:extLst>
                <a:ext uri="{FF2B5EF4-FFF2-40B4-BE49-F238E27FC236}">
                  <a16:creationId xmlns:a16="http://schemas.microsoft.com/office/drawing/2014/main" id="{74B83102-C9B3-46C3-87C6-5ABCFF78AE35}"/>
                </a:ext>
              </a:extLst>
            </p:cNvPr>
            <p:cNvSpPr/>
            <p:nvPr/>
          </p:nvSpPr>
          <p:spPr>
            <a:xfrm>
              <a:off x="896645" y="4154750"/>
              <a:ext cx="1793290" cy="189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Narrow" panose="020B0606020202030204" pitchFamily="34" charset="0"/>
                </a:rPr>
                <a:t>There were approximately 4M births</a:t>
              </a:r>
              <a:r>
                <a:rPr lang="en-US" sz="1800" b="1" baseline="30000" dirty="0">
                  <a:solidFill>
                    <a:schemeClr val="tx1"/>
                  </a:solidFill>
                  <a:latin typeface="Arial Narrow" panose="020B0606020202030204" pitchFamily="34" charset="0"/>
                </a:rPr>
                <a:t>5</a:t>
              </a:r>
              <a:r>
                <a:rPr lang="en-US" sz="1800" b="1" dirty="0">
                  <a:solidFill>
                    <a:schemeClr val="tx1"/>
                  </a:solidFill>
                  <a:latin typeface="Arial Narrow" panose="020B0606020202030204" pitchFamily="34" charset="0"/>
                </a:rPr>
                <a:t> </a:t>
              </a:r>
            </a:p>
          </p:txBody>
        </p:sp>
      </p:grpSp>
      <p:pic>
        <p:nvPicPr>
          <p:cNvPr id="30" name="Picture 29">
            <a:extLst>
              <a:ext uri="{FF2B5EF4-FFF2-40B4-BE49-F238E27FC236}">
                <a16:creationId xmlns:a16="http://schemas.microsoft.com/office/drawing/2014/main" id="{61DE0775-8D8B-463F-9719-1226D54E7B13}"/>
              </a:ext>
            </a:extLst>
          </p:cNvPr>
          <p:cNvPicPr>
            <a:picLocks noChangeAspect="1"/>
          </p:cNvPicPr>
          <p:nvPr/>
        </p:nvPicPr>
        <p:blipFill>
          <a:blip r:embed="rId7"/>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379697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775D-BCBC-4AC8-85CA-F012BA2B15E2}"/>
              </a:ext>
            </a:extLst>
          </p:cNvPr>
          <p:cNvSpPr>
            <a:spLocks noGrp="1"/>
          </p:cNvSpPr>
          <p:nvPr>
            <p:ph type="title"/>
          </p:nvPr>
        </p:nvSpPr>
        <p:spPr/>
        <p:txBody>
          <a:bodyPr/>
          <a:lstStyle/>
          <a:p>
            <a:r>
              <a:rPr lang="en-US" altLang="en-US" dirty="0"/>
              <a:t>IS IT ALL OR NOTHING?</a:t>
            </a:r>
            <a:endParaRPr lang="en-PH" dirty="0"/>
          </a:p>
        </p:txBody>
      </p:sp>
      <p:sp>
        <p:nvSpPr>
          <p:cNvPr id="3" name="TextBox 2">
            <a:extLst>
              <a:ext uri="{FF2B5EF4-FFF2-40B4-BE49-F238E27FC236}">
                <a16:creationId xmlns:a16="http://schemas.microsoft.com/office/drawing/2014/main" id="{F95F1C70-CEDC-4C7E-BF4C-385C94E7E6F7}"/>
              </a:ext>
            </a:extLst>
          </p:cNvPr>
          <p:cNvSpPr txBox="1"/>
          <p:nvPr/>
        </p:nvSpPr>
        <p:spPr>
          <a:xfrm>
            <a:off x="810000" y="2267506"/>
            <a:ext cx="8611653" cy="369332"/>
          </a:xfrm>
          <a:prstGeom prst="rect">
            <a:avLst/>
          </a:prstGeom>
          <a:noFill/>
        </p:spPr>
        <p:txBody>
          <a:bodyPr wrap="none" rtlCol="0">
            <a:spAutoFit/>
          </a:bodyPr>
          <a:lstStyle/>
          <a:p>
            <a:r>
              <a:rPr lang="en-US" sz="1800" dirty="0">
                <a:solidFill>
                  <a:schemeClr val="accent2"/>
                </a:solidFill>
              </a:rPr>
              <a:t>45 year old Male – Standard Non-Tobacco, </a:t>
            </a:r>
            <a:r>
              <a:rPr lang="en-US" sz="1800" dirty="0" err="1">
                <a:solidFill>
                  <a:schemeClr val="accent2"/>
                </a:solidFill>
              </a:rPr>
              <a:t>FlexLife</a:t>
            </a:r>
            <a:r>
              <a:rPr lang="en-US" sz="1800" dirty="0">
                <a:solidFill>
                  <a:schemeClr val="accent2"/>
                </a:solidFill>
              </a:rPr>
              <a:t>, Acceleration at age 65</a:t>
            </a:r>
          </a:p>
        </p:txBody>
      </p:sp>
      <p:sp>
        <p:nvSpPr>
          <p:cNvPr id="4" name="Flowchart: Process 3">
            <a:extLst>
              <a:ext uri="{FF2B5EF4-FFF2-40B4-BE49-F238E27FC236}">
                <a16:creationId xmlns:a16="http://schemas.microsoft.com/office/drawing/2014/main" id="{54AE2AA1-FA34-4435-BD3C-4B89A94C508F}"/>
              </a:ext>
            </a:extLst>
          </p:cNvPr>
          <p:cNvSpPr/>
          <p:nvPr/>
        </p:nvSpPr>
        <p:spPr>
          <a:xfrm>
            <a:off x="895350" y="2790825"/>
            <a:ext cx="4124325" cy="90487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Full Acceleration Lump Sum Payment Critical Illness or Critical Injury (Life Threatening category)</a:t>
            </a:r>
          </a:p>
        </p:txBody>
      </p:sp>
      <p:pic>
        <p:nvPicPr>
          <p:cNvPr id="6" name="Picture 5">
            <a:extLst>
              <a:ext uri="{FF2B5EF4-FFF2-40B4-BE49-F238E27FC236}">
                <a16:creationId xmlns:a16="http://schemas.microsoft.com/office/drawing/2014/main" id="{B454876D-68D5-4303-BCB7-1479FE0441CB}"/>
              </a:ext>
            </a:extLst>
          </p:cNvPr>
          <p:cNvPicPr>
            <a:picLocks noChangeAspect="1"/>
          </p:cNvPicPr>
          <p:nvPr/>
        </p:nvPicPr>
        <p:blipFill>
          <a:blip r:embed="rId2"/>
          <a:stretch>
            <a:fillRect/>
          </a:stretch>
        </p:blipFill>
        <p:spPr>
          <a:xfrm>
            <a:off x="895350" y="3695701"/>
            <a:ext cx="4124325" cy="3000375"/>
          </a:xfrm>
          <a:prstGeom prst="rect">
            <a:avLst/>
          </a:prstGeom>
        </p:spPr>
      </p:pic>
      <p:sp>
        <p:nvSpPr>
          <p:cNvPr id="9" name="Flowchart: Process 8">
            <a:extLst>
              <a:ext uri="{FF2B5EF4-FFF2-40B4-BE49-F238E27FC236}">
                <a16:creationId xmlns:a16="http://schemas.microsoft.com/office/drawing/2014/main" id="{F5BFA07F-925C-4488-A91A-5DE84786F949}"/>
              </a:ext>
            </a:extLst>
          </p:cNvPr>
          <p:cNvSpPr/>
          <p:nvPr/>
        </p:nvSpPr>
        <p:spPr>
          <a:xfrm>
            <a:off x="5753100" y="2790825"/>
            <a:ext cx="4124325" cy="90487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Partial Acceleration Lump Sum Payment Critical Illness or Critical Injury </a:t>
            </a:r>
          </a:p>
        </p:txBody>
      </p:sp>
      <p:pic>
        <p:nvPicPr>
          <p:cNvPr id="11" name="Picture 10">
            <a:extLst>
              <a:ext uri="{FF2B5EF4-FFF2-40B4-BE49-F238E27FC236}">
                <a16:creationId xmlns:a16="http://schemas.microsoft.com/office/drawing/2014/main" id="{522F1BC0-A4BA-44A7-AC8E-82EF290E57FF}"/>
              </a:ext>
            </a:extLst>
          </p:cNvPr>
          <p:cNvPicPr>
            <a:picLocks noChangeAspect="1"/>
          </p:cNvPicPr>
          <p:nvPr/>
        </p:nvPicPr>
        <p:blipFill>
          <a:blip r:embed="rId3"/>
          <a:stretch>
            <a:fillRect/>
          </a:stretch>
        </p:blipFill>
        <p:spPr>
          <a:xfrm>
            <a:off x="5753100" y="3695701"/>
            <a:ext cx="4124325" cy="3000375"/>
          </a:xfrm>
          <a:prstGeom prst="rect">
            <a:avLst/>
          </a:prstGeom>
        </p:spPr>
      </p:pic>
      <p:pic>
        <p:nvPicPr>
          <p:cNvPr id="8" name="Picture 7">
            <a:extLst>
              <a:ext uri="{FF2B5EF4-FFF2-40B4-BE49-F238E27FC236}">
                <a16:creationId xmlns:a16="http://schemas.microsoft.com/office/drawing/2014/main" id="{4CF01DCC-8432-4088-BD48-E3BDE6B4B944}"/>
              </a:ext>
            </a:extLst>
          </p:cNvPr>
          <p:cNvPicPr>
            <a:picLocks noChangeAspect="1"/>
          </p:cNvPicPr>
          <p:nvPr/>
        </p:nvPicPr>
        <p:blipFill>
          <a:blip r:embed="rId4"/>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57534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6CFF-1868-4230-8AB9-851C730479E1}"/>
              </a:ext>
            </a:extLst>
          </p:cNvPr>
          <p:cNvSpPr>
            <a:spLocks noGrp="1"/>
          </p:cNvSpPr>
          <p:nvPr>
            <p:ph type="title"/>
          </p:nvPr>
        </p:nvSpPr>
        <p:spPr/>
        <p:txBody>
          <a:bodyPr/>
          <a:lstStyle/>
          <a:p>
            <a:r>
              <a:rPr lang="en-US" altLang="en-US" dirty="0"/>
              <a:t>DOES IT REALLY WORK?</a:t>
            </a:r>
            <a:endParaRPr lang="en-PH" dirty="0"/>
          </a:p>
        </p:txBody>
      </p:sp>
      <p:sp>
        <p:nvSpPr>
          <p:cNvPr id="3" name="Speech Bubble: Rectangle 2">
            <a:extLst>
              <a:ext uri="{FF2B5EF4-FFF2-40B4-BE49-F238E27FC236}">
                <a16:creationId xmlns:a16="http://schemas.microsoft.com/office/drawing/2014/main" id="{F08A1BB9-9996-4E03-81D7-C22D2D551BD0}"/>
              </a:ext>
            </a:extLst>
          </p:cNvPr>
          <p:cNvSpPr/>
          <p:nvPr/>
        </p:nvSpPr>
        <p:spPr>
          <a:xfrm>
            <a:off x="894944" y="2366137"/>
            <a:ext cx="2003899" cy="1062863"/>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chemeClr val="bg1"/>
                </a:solidFill>
              </a:rPr>
              <a:t>“It gave </a:t>
            </a:r>
            <a:br>
              <a:rPr lang="en-US" sz="1800" dirty="0">
                <a:solidFill>
                  <a:schemeClr val="bg1"/>
                </a:solidFill>
              </a:rPr>
            </a:br>
            <a:r>
              <a:rPr lang="en-US" sz="1800" dirty="0">
                <a:solidFill>
                  <a:schemeClr val="bg1"/>
                </a:solidFill>
              </a:rPr>
              <a:t>me options”</a:t>
            </a:r>
          </a:p>
        </p:txBody>
      </p:sp>
      <p:sp>
        <p:nvSpPr>
          <p:cNvPr id="4" name="Speech Bubble: Rectangle 3">
            <a:extLst>
              <a:ext uri="{FF2B5EF4-FFF2-40B4-BE49-F238E27FC236}">
                <a16:creationId xmlns:a16="http://schemas.microsoft.com/office/drawing/2014/main" id="{D50A5738-7ED5-42A7-9567-55E7D4BF7432}"/>
              </a:ext>
            </a:extLst>
          </p:cNvPr>
          <p:cNvSpPr/>
          <p:nvPr/>
        </p:nvSpPr>
        <p:spPr>
          <a:xfrm>
            <a:off x="3090151" y="2897568"/>
            <a:ext cx="2500009" cy="1439694"/>
          </a:xfrm>
          <a:prstGeom prst="wedge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17475" indent="-117475">
              <a:buNone/>
              <a:tabLst>
                <a:tab pos="3489325" algn="l"/>
              </a:tabLst>
            </a:pPr>
            <a:r>
              <a:rPr lang="en-US" sz="1800" dirty="0">
                <a:solidFill>
                  <a:schemeClr val="bg1"/>
                </a:solidFill>
              </a:rPr>
              <a:t>“The process needs to be talked about”</a:t>
            </a:r>
          </a:p>
        </p:txBody>
      </p:sp>
      <p:sp>
        <p:nvSpPr>
          <p:cNvPr id="5" name="Speech Bubble: Rectangle 4">
            <a:extLst>
              <a:ext uri="{FF2B5EF4-FFF2-40B4-BE49-F238E27FC236}">
                <a16:creationId xmlns:a16="http://schemas.microsoft.com/office/drawing/2014/main" id="{CB5C5841-E639-42C4-A91B-66832E0EEF0F}"/>
              </a:ext>
            </a:extLst>
          </p:cNvPr>
          <p:cNvSpPr/>
          <p:nvPr/>
        </p:nvSpPr>
        <p:spPr>
          <a:xfrm>
            <a:off x="509079" y="4737370"/>
            <a:ext cx="4315840" cy="1632094"/>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117475" indent="-117475">
              <a:buNone/>
              <a:tabLst>
                <a:tab pos="3489325" algn="l"/>
              </a:tabLst>
            </a:pPr>
            <a:r>
              <a:rPr lang="en-US" sz="1800" dirty="0">
                <a:solidFill>
                  <a:schemeClr val="bg1"/>
                </a:solidFill>
              </a:rPr>
              <a:t>“I looked in my account at 6 a.m. and at 7 a.m. I gathered my things at work and said goodbye…this benefit enabled me to retire”</a:t>
            </a:r>
          </a:p>
        </p:txBody>
      </p:sp>
      <p:pic>
        <p:nvPicPr>
          <p:cNvPr id="7" name="Picture 6">
            <a:extLst>
              <a:ext uri="{FF2B5EF4-FFF2-40B4-BE49-F238E27FC236}">
                <a16:creationId xmlns:a16="http://schemas.microsoft.com/office/drawing/2014/main" id="{E1490C79-2994-4F06-AD26-DEFE3EFA271A}"/>
              </a:ext>
            </a:extLst>
          </p:cNvPr>
          <p:cNvPicPr>
            <a:picLocks noChangeAspect="1"/>
          </p:cNvPicPr>
          <p:nvPr/>
        </p:nvPicPr>
        <p:blipFill>
          <a:blip r:embed="rId2"/>
          <a:stretch>
            <a:fillRect/>
          </a:stretch>
        </p:blipFill>
        <p:spPr>
          <a:xfrm>
            <a:off x="7687866" y="0"/>
            <a:ext cx="4523590" cy="6866996"/>
          </a:xfrm>
          <a:prstGeom prst="rect">
            <a:avLst/>
          </a:prstGeom>
        </p:spPr>
      </p:pic>
      <p:pic>
        <p:nvPicPr>
          <p:cNvPr id="8" name="Picture 7">
            <a:extLst>
              <a:ext uri="{FF2B5EF4-FFF2-40B4-BE49-F238E27FC236}">
                <a16:creationId xmlns:a16="http://schemas.microsoft.com/office/drawing/2014/main" id="{410816E7-9C5F-4D1A-9F53-6EEF63BB76C6}"/>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902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76003E-3D38-423A-9C57-E988D8BC1CFA}"/>
              </a:ext>
            </a:extLst>
          </p:cNvPr>
          <p:cNvSpPr>
            <a:spLocks noGrp="1"/>
          </p:cNvSpPr>
          <p:nvPr>
            <p:ph type="title"/>
          </p:nvPr>
        </p:nvSpPr>
        <p:spPr/>
        <p:txBody>
          <a:bodyPr>
            <a:normAutofit fontScale="90000"/>
          </a:bodyPr>
          <a:lstStyle/>
          <a:p>
            <a:r>
              <a:rPr lang="en-US" altLang="en-US" sz="4000" b="1" dirty="0"/>
              <a:t>OFTEN IMITATED, </a:t>
            </a:r>
            <a:br>
              <a:rPr lang="en-US" altLang="en-US" sz="4000" b="1" dirty="0"/>
            </a:br>
            <a:r>
              <a:rPr lang="en-US" altLang="en-US" sz="4000" b="1" dirty="0"/>
              <a:t>NEVER DUPLICATED</a:t>
            </a:r>
            <a:endParaRPr lang="en-PH" sz="4000" b="1" dirty="0"/>
          </a:p>
        </p:txBody>
      </p:sp>
      <p:pic>
        <p:nvPicPr>
          <p:cNvPr id="10" name="Picture 9">
            <a:extLst>
              <a:ext uri="{FF2B5EF4-FFF2-40B4-BE49-F238E27FC236}">
                <a16:creationId xmlns:a16="http://schemas.microsoft.com/office/drawing/2014/main" id="{A234F110-264D-4A4F-AF83-35FEB9757FF8}"/>
              </a:ext>
            </a:extLst>
          </p:cNvPr>
          <p:cNvPicPr>
            <a:picLocks noChangeAspect="1"/>
          </p:cNvPicPr>
          <p:nvPr/>
        </p:nvPicPr>
        <p:blipFill rotWithShape="1">
          <a:blip r:embed="rId2"/>
          <a:srcRect t="11220" b="4439"/>
          <a:stretch/>
        </p:blipFill>
        <p:spPr>
          <a:xfrm>
            <a:off x="1439502" y="2315182"/>
            <a:ext cx="8299450" cy="4396901"/>
          </a:xfrm>
          <a:prstGeom prst="rect">
            <a:avLst/>
          </a:prstGeom>
        </p:spPr>
      </p:pic>
      <p:pic>
        <p:nvPicPr>
          <p:cNvPr id="4" name="Picture 3">
            <a:extLst>
              <a:ext uri="{FF2B5EF4-FFF2-40B4-BE49-F238E27FC236}">
                <a16:creationId xmlns:a16="http://schemas.microsoft.com/office/drawing/2014/main" id="{6F5845BC-1831-4C7A-BB21-06F21D5E27BE}"/>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3488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76003E-3D38-423A-9C57-E988D8BC1CFA}"/>
              </a:ext>
            </a:extLst>
          </p:cNvPr>
          <p:cNvSpPr>
            <a:spLocks noGrp="1"/>
          </p:cNvSpPr>
          <p:nvPr>
            <p:ph type="title"/>
          </p:nvPr>
        </p:nvSpPr>
        <p:spPr>
          <a:xfrm>
            <a:off x="810001" y="262362"/>
            <a:ext cx="10571998" cy="970450"/>
          </a:xfrm>
        </p:spPr>
        <p:txBody>
          <a:bodyPr>
            <a:normAutofit/>
          </a:bodyPr>
          <a:lstStyle/>
          <a:p>
            <a:r>
              <a:rPr lang="en-US" altLang="en-US" dirty="0"/>
              <a:t>WANT TO SHARE AND LEARN MORE? </a:t>
            </a:r>
            <a:endParaRPr lang="en-PH" sz="4000" b="1" dirty="0"/>
          </a:p>
        </p:txBody>
      </p:sp>
      <p:pic>
        <p:nvPicPr>
          <p:cNvPr id="3" name="Picture 2">
            <a:extLst>
              <a:ext uri="{FF2B5EF4-FFF2-40B4-BE49-F238E27FC236}">
                <a16:creationId xmlns:a16="http://schemas.microsoft.com/office/drawing/2014/main" id="{58846B9D-0B52-494E-845F-ED22B1E725C4}"/>
              </a:ext>
            </a:extLst>
          </p:cNvPr>
          <p:cNvPicPr>
            <a:picLocks noChangeAspect="1"/>
          </p:cNvPicPr>
          <p:nvPr/>
        </p:nvPicPr>
        <p:blipFill>
          <a:blip r:embed="rId2"/>
          <a:stretch>
            <a:fillRect/>
          </a:stretch>
        </p:blipFill>
        <p:spPr>
          <a:xfrm>
            <a:off x="1559030" y="1417638"/>
            <a:ext cx="8431277" cy="5310878"/>
          </a:xfrm>
          <a:prstGeom prst="rect">
            <a:avLst/>
          </a:prstGeom>
        </p:spPr>
      </p:pic>
      <p:pic>
        <p:nvPicPr>
          <p:cNvPr id="4" name="Picture 3">
            <a:extLst>
              <a:ext uri="{FF2B5EF4-FFF2-40B4-BE49-F238E27FC236}">
                <a16:creationId xmlns:a16="http://schemas.microsoft.com/office/drawing/2014/main" id="{0E55F13F-4195-47DB-9304-FD0D2C426E75}"/>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83460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49A1-61BD-4043-8DB7-D003C192E553}"/>
              </a:ext>
            </a:extLst>
          </p:cNvPr>
          <p:cNvSpPr>
            <a:spLocks noGrp="1"/>
          </p:cNvSpPr>
          <p:nvPr>
            <p:ph type="title"/>
          </p:nvPr>
        </p:nvSpPr>
        <p:spPr/>
        <p:txBody>
          <a:bodyPr/>
          <a:lstStyle/>
          <a:p>
            <a:r>
              <a:rPr lang="en-US" altLang="en-US" dirty="0"/>
              <a:t>A QUICK LEVEL SET</a:t>
            </a:r>
            <a:endParaRPr lang="en-PH" dirty="0"/>
          </a:p>
        </p:txBody>
      </p:sp>
      <p:sp>
        <p:nvSpPr>
          <p:cNvPr id="3" name="TextBox 2">
            <a:extLst>
              <a:ext uri="{FF2B5EF4-FFF2-40B4-BE49-F238E27FC236}">
                <a16:creationId xmlns:a16="http://schemas.microsoft.com/office/drawing/2014/main" id="{915DD9A4-2400-4C01-ABF0-FD14A445AAD9}"/>
              </a:ext>
            </a:extLst>
          </p:cNvPr>
          <p:cNvSpPr txBox="1"/>
          <p:nvPr/>
        </p:nvSpPr>
        <p:spPr>
          <a:xfrm>
            <a:off x="810000" y="2307124"/>
            <a:ext cx="8579593" cy="4103688"/>
          </a:xfrm>
          <a:prstGeom prst="rect">
            <a:avLst/>
          </a:prstGeom>
          <a:noFill/>
        </p:spPr>
        <p:txBody>
          <a:bodyPr wrap="none" rtlCol="0">
            <a:spAutoFit/>
          </a:bodyPr>
          <a:lstStyle/>
          <a:p>
            <a:pPr marL="285750" indent="-285750" fontAlgn="auto">
              <a:spcBef>
                <a:spcPts val="2000"/>
              </a:spcBef>
              <a:spcAft>
                <a:spcPct val="0"/>
              </a:spcAft>
              <a:buFont typeface="Arial" panose="020B0604020202020204" pitchFamily="34" charset="0"/>
              <a:buChar char="•"/>
            </a:pPr>
            <a:r>
              <a:rPr lang="en-US" sz="1800" dirty="0"/>
              <a:t>Names of the current Accelerated Benefits Riders?</a:t>
            </a:r>
          </a:p>
          <a:p>
            <a:pPr marL="285750" indent="-285750" fontAlgn="auto">
              <a:spcBef>
                <a:spcPts val="2000"/>
              </a:spcBef>
              <a:spcAft>
                <a:spcPct val="0"/>
              </a:spcAft>
              <a:buFont typeface="Arial" panose="020B0604020202020204" pitchFamily="34" charset="0"/>
              <a:buChar char="•"/>
            </a:pPr>
            <a:r>
              <a:rPr lang="en-US" sz="1800" dirty="0"/>
              <a:t>How much  additional premium does a customer pay for these benefits?</a:t>
            </a:r>
          </a:p>
          <a:p>
            <a:pPr marL="285750" indent="-285750" fontAlgn="auto">
              <a:spcBef>
                <a:spcPts val="2000"/>
              </a:spcBef>
              <a:spcAft>
                <a:spcPct val="0"/>
              </a:spcAft>
              <a:buFont typeface="Arial" panose="020B0604020202020204" pitchFamily="34" charset="0"/>
              <a:buChar char="•"/>
            </a:pPr>
            <a:r>
              <a:rPr lang="en-US" sz="1800" dirty="0"/>
              <a:t>Is additional underwriting required to receive them? </a:t>
            </a:r>
          </a:p>
          <a:p>
            <a:pPr marL="285750" indent="-285750" fontAlgn="auto">
              <a:spcBef>
                <a:spcPts val="2000"/>
              </a:spcBef>
              <a:spcAft>
                <a:spcPct val="0"/>
              </a:spcAft>
              <a:buFont typeface="Arial" panose="020B0604020202020204" pitchFamily="34" charset="0"/>
              <a:buChar char="•"/>
            </a:pPr>
            <a:r>
              <a:rPr lang="en-US" sz="1800" dirty="0"/>
              <a:t>How does client qualify for ABR benefits?</a:t>
            </a:r>
          </a:p>
          <a:p>
            <a:pPr marL="285750" indent="-285750" fontAlgn="auto">
              <a:spcBef>
                <a:spcPts val="2000"/>
              </a:spcBef>
              <a:spcAft>
                <a:spcPct val="0"/>
              </a:spcAft>
              <a:buFont typeface="Arial" panose="020B0604020202020204" pitchFamily="34" charset="0"/>
              <a:buChar char="•"/>
            </a:pPr>
            <a:r>
              <a:rPr lang="en-US" altLang="en-US" sz="1800" dirty="0"/>
              <a:t>What does ADL stand for? </a:t>
            </a:r>
          </a:p>
          <a:p>
            <a:pPr marL="285750" indent="-285750" fontAlgn="auto">
              <a:spcBef>
                <a:spcPts val="2000"/>
              </a:spcBef>
              <a:spcAft>
                <a:spcPct val="0"/>
              </a:spcAft>
              <a:buFont typeface="Arial" panose="020B0604020202020204" pitchFamily="34" charset="0"/>
              <a:buChar char="•"/>
            </a:pPr>
            <a:r>
              <a:rPr lang="en-US" altLang="en-US" sz="1800" dirty="0"/>
              <a:t>What are the ADL’s? </a:t>
            </a:r>
          </a:p>
          <a:p>
            <a:pPr marL="285750" indent="-285750" fontAlgn="auto">
              <a:spcBef>
                <a:spcPts val="2000"/>
              </a:spcBef>
              <a:spcAft>
                <a:spcPct val="0"/>
              </a:spcAft>
              <a:buFont typeface="Arial" panose="020B0604020202020204" pitchFamily="34" charset="0"/>
              <a:buChar char="•"/>
            </a:pPr>
            <a:r>
              <a:rPr lang="en-US" altLang="en-US" sz="1800" dirty="0"/>
              <a:t>What are the waiting periods?</a:t>
            </a:r>
          </a:p>
          <a:p>
            <a:pPr marL="285750" indent="-285750" fontAlgn="auto">
              <a:spcBef>
                <a:spcPts val="2000"/>
              </a:spcBef>
              <a:spcAft>
                <a:spcPct val="0"/>
              </a:spcAft>
              <a:buFont typeface="Arial" panose="020B0604020202020204" pitchFamily="34" charset="0"/>
              <a:buChar char="•"/>
            </a:pPr>
            <a:r>
              <a:rPr lang="en-US" altLang="en-US" sz="1800" dirty="0"/>
              <a:t>What are the Maximum Lifetime benefits?</a:t>
            </a:r>
          </a:p>
        </p:txBody>
      </p:sp>
      <p:pic>
        <p:nvPicPr>
          <p:cNvPr id="4" name="Picture 3">
            <a:extLst>
              <a:ext uri="{FF2B5EF4-FFF2-40B4-BE49-F238E27FC236}">
                <a16:creationId xmlns:a16="http://schemas.microsoft.com/office/drawing/2014/main" id="{6317D3AC-7553-486E-8BC1-AB87D7BC7067}"/>
              </a:ext>
            </a:extLst>
          </p:cNvPr>
          <p:cNvPicPr>
            <a:picLocks noChangeAspect="1"/>
          </p:cNvPicPr>
          <p:nvPr/>
        </p:nvPicPr>
        <p:blipFill>
          <a:blip r:embed="rId2"/>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22387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DFC9839-2302-4E32-A8D3-9B6B4B9570E0}"/>
              </a:ext>
            </a:extLst>
          </p:cNvPr>
          <p:cNvGrpSpPr/>
          <p:nvPr/>
        </p:nvGrpSpPr>
        <p:grpSpPr>
          <a:xfrm>
            <a:off x="1697023" y="4970917"/>
            <a:ext cx="8818578" cy="1227044"/>
            <a:chOff x="1699663" y="2255575"/>
            <a:chExt cx="9151809" cy="1273411"/>
          </a:xfrm>
        </p:grpSpPr>
        <p:sp>
          <p:nvSpPr>
            <p:cNvPr id="18" name="Flowchart: Process 17">
              <a:extLst>
                <a:ext uri="{FF2B5EF4-FFF2-40B4-BE49-F238E27FC236}">
                  <a16:creationId xmlns:a16="http://schemas.microsoft.com/office/drawing/2014/main" id="{AAF3E934-9A0C-436C-B118-34F21B0DB8A0}"/>
                </a:ext>
              </a:extLst>
            </p:cNvPr>
            <p:cNvSpPr/>
            <p:nvPr/>
          </p:nvSpPr>
          <p:spPr>
            <a:xfrm>
              <a:off x="2346664" y="2284150"/>
              <a:ext cx="8504808" cy="12299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dirty="0">
                  <a:solidFill>
                    <a:schemeClr val="tx1"/>
                  </a:solidFill>
                </a:rPr>
                <a:t>Strokes are a leading cause of disability; in the US someone has a stroke every 40 seconds</a:t>
              </a:r>
              <a:r>
                <a:rPr lang="en-US" baseline="30000" dirty="0">
                  <a:solidFill>
                    <a:schemeClr val="tx1"/>
                  </a:solidFill>
                </a:rPr>
                <a:t>2</a:t>
              </a:r>
            </a:p>
          </p:txBody>
        </p:sp>
        <p:sp>
          <p:nvSpPr>
            <p:cNvPr id="19" name="Oval 18">
              <a:extLst>
                <a:ext uri="{FF2B5EF4-FFF2-40B4-BE49-F238E27FC236}">
                  <a16:creationId xmlns:a16="http://schemas.microsoft.com/office/drawing/2014/main" id="{B7E12F4B-5A10-4921-A0DD-4CCBF52C6233}"/>
                </a:ext>
              </a:extLst>
            </p:cNvPr>
            <p:cNvSpPr/>
            <p:nvPr/>
          </p:nvSpPr>
          <p:spPr>
            <a:xfrm>
              <a:off x="1699663" y="2255575"/>
              <a:ext cx="1273411" cy="1273411"/>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 name="Group 13">
            <a:extLst>
              <a:ext uri="{FF2B5EF4-FFF2-40B4-BE49-F238E27FC236}">
                <a16:creationId xmlns:a16="http://schemas.microsoft.com/office/drawing/2014/main" id="{53C5F318-990B-4746-989E-7D78E8C9D46E}"/>
              </a:ext>
            </a:extLst>
          </p:cNvPr>
          <p:cNvGrpSpPr/>
          <p:nvPr/>
        </p:nvGrpSpPr>
        <p:grpSpPr>
          <a:xfrm>
            <a:off x="1697023" y="3615918"/>
            <a:ext cx="8818578" cy="1227044"/>
            <a:chOff x="1699663" y="2255575"/>
            <a:chExt cx="9151809" cy="1273411"/>
          </a:xfrm>
        </p:grpSpPr>
        <p:sp>
          <p:nvSpPr>
            <p:cNvPr id="15" name="Flowchart: Process 14">
              <a:extLst>
                <a:ext uri="{FF2B5EF4-FFF2-40B4-BE49-F238E27FC236}">
                  <a16:creationId xmlns:a16="http://schemas.microsoft.com/office/drawing/2014/main" id="{64F83E2A-FA8F-4875-B2F1-D79075A620BB}"/>
                </a:ext>
              </a:extLst>
            </p:cNvPr>
            <p:cNvSpPr/>
            <p:nvPr/>
          </p:nvSpPr>
          <p:spPr>
            <a:xfrm>
              <a:off x="2346664" y="2284150"/>
              <a:ext cx="8504808" cy="12299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1/2 men &amp; 1/3 women will develop cancer in their lifetime</a:t>
              </a:r>
              <a:r>
                <a:rPr lang="en-US" sz="1800" baseline="30000" dirty="0">
                  <a:solidFill>
                    <a:schemeClr val="tx1"/>
                  </a:solidFill>
                </a:rPr>
                <a:t>3</a:t>
              </a:r>
              <a:r>
                <a:rPr lang="en-US" sz="1800" dirty="0">
                  <a:solidFill>
                    <a:schemeClr val="tx1"/>
                  </a:solidFill>
                </a:rPr>
                <a:t> </a:t>
              </a:r>
            </a:p>
          </p:txBody>
        </p:sp>
        <p:sp>
          <p:nvSpPr>
            <p:cNvPr id="16" name="Oval 15">
              <a:extLst>
                <a:ext uri="{FF2B5EF4-FFF2-40B4-BE49-F238E27FC236}">
                  <a16:creationId xmlns:a16="http://schemas.microsoft.com/office/drawing/2014/main" id="{433329F0-15D6-402D-92D8-3AD2D5BCD6DF}"/>
                </a:ext>
              </a:extLst>
            </p:cNvPr>
            <p:cNvSpPr/>
            <p:nvPr/>
          </p:nvSpPr>
          <p:spPr>
            <a:xfrm>
              <a:off x="1699663" y="2255575"/>
              <a:ext cx="1273411" cy="1273411"/>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3" name="Group 12">
            <a:extLst>
              <a:ext uri="{FF2B5EF4-FFF2-40B4-BE49-F238E27FC236}">
                <a16:creationId xmlns:a16="http://schemas.microsoft.com/office/drawing/2014/main" id="{0BB47AE4-DB58-4D4E-AB19-F39D182028FC}"/>
              </a:ext>
            </a:extLst>
          </p:cNvPr>
          <p:cNvGrpSpPr/>
          <p:nvPr/>
        </p:nvGrpSpPr>
        <p:grpSpPr>
          <a:xfrm>
            <a:off x="1699664" y="2255576"/>
            <a:ext cx="8818578" cy="1227044"/>
            <a:chOff x="1699663" y="2255575"/>
            <a:chExt cx="9151809" cy="1273411"/>
          </a:xfrm>
        </p:grpSpPr>
        <p:sp>
          <p:nvSpPr>
            <p:cNvPr id="11" name="Flowchart: Process 10">
              <a:extLst>
                <a:ext uri="{FF2B5EF4-FFF2-40B4-BE49-F238E27FC236}">
                  <a16:creationId xmlns:a16="http://schemas.microsoft.com/office/drawing/2014/main" id="{F09B509D-E682-42B4-B55B-4D9F6B030718}"/>
                </a:ext>
              </a:extLst>
            </p:cNvPr>
            <p:cNvSpPr/>
            <p:nvPr/>
          </p:nvSpPr>
          <p:spPr>
            <a:xfrm>
              <a:off x="2346664" y="2284150"/>
              <a:ext cx="8504808" cy="12299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dirty="0">
                  <a:solidFill>
                    <a:schemeClr val="tx1"/>
                  </a:solidFill>
                </a:rPr>
                <a:t>Average annual cost of semi-private room in a nursing home is over $77,000</a:t>
              </a:r>
              <a:r>
                <a:rPr lang="en-US" baseline="30000" dirty="0">
                  <a:solidFill>
                    <a:schemeClr val="tx1"/>
                  </a:solidFill>
                </a:rPr>
                <a:t>1</a:t>
              </a:r>
            </a:p>
          </p:txBody>
        </p:sp>
        <p:sp>
          <p:nvSpPr>
            <p:cNvPr id="12" name="Oval 11">
              <a:extLst>
                <a:ext uri="{FF2B5EF4-FFF2-40B4-BE49-F238E27FC236}">
                  <a16:creationId xmlns:a16="http://schemas.microsoft.com/office/drawing/2014/main" id="{C32BDB86-E867-4510-AAAF-7CACBABAB896}"/>
                </a:ext>
              </a:extLst>
            </p:cNvPr>
            <p:cNvSpPr/>
            <p:nvPr/>
          </p:nvSpPr>
          <p:spPr>
            <a:xfrm>
              <a:off x="1699663" y="2255575"/>
              <a:ext cx="1273411" cy="1273411"/>
            </a:xfrm>
            <a:prstGeom prst="ellipse">
              <a:avLst/>
            </a:prstGeom>
            <a:solidFill>
              <a:srgbClr val="17406D"/>
            </a:solidFill>
            <a:ln>
              <a:solidFill>
                <a:srgbClr val="174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 name="Title 1">
            <a:extLst>
              <a:ext uri="{FF2B5EF4-FFF2-40B4-BE49-F238E27FC236}">
                <a16:creationId xmlns:a16="http://schemas.microsoft.com/office/drawing/2014/main" id="{BF047865-FED1-4C5A-A081-77DC45A178A3}"/>
              </a:ext>
            </a:extLst>
          </p:cNvPr>
          <p:cNvSpPr>
            <a:spLocks noGrp="1"/>
          </p:cNvSpPr>
          <p:nvPr>
            <p:ph type="title"/>
          </p:nvPr>
        </p:nvSpPr>
        <p:spPr/>
        <p:txBody>
          <a:bodyPr/>
          <a:lstStyle/>
          <a:p>
            <a:r>
              <a:rPr lang="en-US" dirty="0"/>
              <a:t>LIFE HAPPENS</a:t>
            </a:r>
            <a:endParaRPr lang="en-PH" dirty="0"/>
          </a:p>
        </p:txBody>
      </p:sp>
      <p:pic>
        <p:nvPicPr>
          <p:cNvPr id="6" name="Picture 5">
            <a:extLst>
              <a:ext uri="{FF2B5EF4-FFF2-40B4-BE49-F238E27FC236}">
                <a16:creationId xmlns:a16="http://schemas.microsoft.com/office/drawing/2014/main" id="{FF3F1E76-FB12-4B78-991A-E3D4BD4E0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97" y="5022785"/>
            <a:ext cx="1123481" cy="1123481"/>
          </a:xfrm>
          <a:prstGeom prst="rect">
            <a:avLst/>
          </a:prstGeom>
        </p:spPr>
      </p:pic>
      <p:pic>
        <p:nvPicPr>
          <p:cNvPr id="8" name="Picture 7">
            <a:extLst>
              <a:ext uri="{FF2B5EF4-FFF2-40B4-BE49-F238E27FC236}">
                <a16:creationId xmlns:a16="http://schemas.microsoft.com/office/drawing/2014/main" id="{B345DCD3-5E5A-405A-9912-9FDAC1947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97" y="3671197"/>
            <a:ext cx="1123481" cy="1123481"/>
          </a:xfrm>
          <a:prstGeom prst="rect">
            <a:avLst/>
          </a:prstGeom>
        </p:spPr>
      </p:pic>
      <p:pic>
        <p:nvPicPr>
          <p:cNvPr id="10" name="Picture 9">
            <a:extLst>
              <a:ext uri="{FF2B5EF4-FFF2-40B4-BE49-F238E27FC236}">
                <a16:creationId xmlns:a16="http://schemas.microsoft.com/office/drawing/2014/main" id="{2D3E9AC8-E320-4CAC-AF6F-9FD32EC3F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97" y="2310084"/>
            <a:ext cx="1123481" cy="1123481"/>
          </a:xfrm>
          <a:prstGeom prst="rect">
            <a:avLst/>
          </a:prstGeom>
        </p:spPr>
      </p:pic>
      <p:pic>
        <p:nvPicPr>
          <p:cNvPr id="21" name="Picture 20">
            <a:extLst>
              <a:ext uri="{FF2B5EF4-FFF2-40B4-BE49-F238E27FC236}">
                <a16:creationId xmlns:a16="http://schemas.microsoft.com/office/drawing/2014/main" id="{5351DFC9-7844-4AED-872D-40B252E34C8C}"/>
              </a:ext>
            </a:extLst>
          </p:cNvPr>
          <p:cNvPicPr>
            <a:picLocks noChangeAspect="1"/>
          </p:cNvPicPr>
          <p:nvPr/>
        </p:nvPicPr>
        <p:blipFill>
          <a:blip r:embed="rId5"/>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378813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2E57-1135-4F45-9543-93B3A6960ABA}"/>
              </a:ext>
            </a:extLst>
          </p:cNvPr>
          <p:cNvSpPr>
            <a:spLocks noGrp="1"/>
          </p:cNvSpPr>
          <p:nvPr>
            <p:ph type="title"/>
          </p:nvPr>
        </p:nvSpPr>
        <p:spPr/>
        <p:txBody>
          <a:bodyPr/>
          <a:lstStyle/>
          <a:p>
            <a:r>
              <a:rPr lang="en-US" dirty="0"/>
              <a:t>ACCELERATED BENEFITS </a:t>
            </a:r>
            <a:br>
              <a:rPr lang="en-US" dirty="0"/>
            </a:br>
            <a:r>
              <a:rPr lang="en-US" dirty="0"/>
              <a:t>RIDERS (ABR’S)</a:t>
            </a:r>
            <a:endParaRPr lang="en-PH" dirty="0"/>
          </a:p>
        </p:txBody>
      </p:sp>
      <p:pic>
        <p:nvPicPr>
          <p:cNvPr id="14" name="Picture 13">
            <a:extLst>
              <a:ext uri="{FF2B5EF4-FFF2-40B4-BE49-F238E27FC236}">
                <a16:creationId xmlns:a16="http://schemas.microsoft.com/office/drawing/2014/main" id="{80770883-CE93-40DF-8798-4F7E4D31B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199" y="2178882"/>
            <a:ext cx="8360993" cy="3508810"/>
          </a:xfrm>
          <a:prstGeom prst="rect">
            <a:avLst/>
          </a:prstGeom>
        </p:spPr>
      </p:pic>
      <p:sp>
        <p:nvSpPr>
          <p:cNvPr id="15" name="Rectangle 14">
            <a:extLst>
              <a:ext uri="{FF2B5EF4-FFF2-40B4-BE49-F238E27FC236}">
                <a16:creationId xmlns:a16="http://schemas.microsoft.com/office/drawing/2014/main" id="{F973244A-B6A7-4B25-869F-9038C61212C4}"/>
              </a:ext>
            </a:extLst>
          </p:cNvPr>
          <p:cNvSpPr/>
          <p:nvPr/>
        </p:nvSpPr>
        <p:spPr>
          <a:xfrm>
            <a:off x="5424256" y="2534575"/>
            <a:ext cx="3923930"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a:t>Terminal Illness</a:t>
            </a:r>
          </a:p>
        </p:txBody>
      </p:sp>
      <p:sp>
        <p:nvSpPr>
          <p:cNvPr id="18" name="Rectangle 17">
            <a:extLst>
              <a:ext uri="{FF2B5EF4-FFF2-40B4-BE49-F238E27FC236}">
                <a16:creationId xmlns:a16="http://schemas.microsoft.com/office/drawing/2014/main" id="{D6EC3507-1473-4777-B8B0-28DAE3098E8B}"/>
              </a:ext>
            </a:extLst>
          </p:cNvPr>
          <p:cNvSpPr/>
          <p:nvPr/>
        </p:nvSpPr>
        <p:spPr>
          <a:xfrm>
            <a:off x="5424256" y="3263573"/>
            <a:ext cx="3923930"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a:t>Chronic Illness</a:t>
            </a:r>
          </a:p>
        </p:txBody>
      </p:sp>
      <p:sp>
        <p:nvSpPr>
          <p:cNvPr id="19" name="Rectangle 18">
            <a:extLst>
              <a:ext uri="{FF2B5EF4-FFF2-40B4-BE49-F238E27FC236}">
                <a16:creationId xmlns:a16="http://schemas.microsoft.com/office/drawing/2014/main" id="{A681CA84-7290-4894-86AC-F3D184DFD77D}"/>
              </a:ext>
            </a:extLst>
          </p:cNvPr>
          <p:cNvSpPr/>
          <p:nvPr/>
        </p:nvSpPr>
        <p:spPr>
          <a:xfrm>
            <a:off x="5424256" y="3992571"/>
            <a:ext cx="3923930"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a:t>Critical Illness</a:t>
            </a:r>
          </a:p>
        </p:txBody>
      </p:sp>
      <p:sp>
        <p:nvSpPr>
          <p:cNvPr id="20" name="Rectangle 19">
            <a:extLst>
              <a:ext uri="{FF2B5EF4-FFF2-40B4-BE49-F238E27FC236}">
                <a16:creationId xmlns:a16="http://schemas.microsoft.com/office/drawing/2014/main" id="{A6FE8588-C3AB-471D-A520-3D2078847CB3}"/>
              </a:ext>
            </a:extLst>
          </p:cNvPr>
          <p:cNvSpPr/>
          <p:nvPr/>
        </p:nvSpPr>
        <p:spPr>
          <a:xfrm>
            <a:off x="5424256" y="4721569"/>
            <a:ext cx="3923930" cy="63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a:t>Critical Injury</a:t>
            </a:r>
          </a:p>
        </p:txBody>
      </p:sp>
      <p:sp>
        <p:nvSpPr>
          <p:cNvPr id="21" name="TextBox 20">
            <a:extLst>
              <a:ext uri="{FF2B5EF4-FFF2-40B4-BE49-F238E27FC236}">
                <a16:creationId xmlns:a16="http://schemas.microsoft.com/office/drawing/2014/main" id="{283EC78C-7F68-4206-ABFA-71EEF7E1957E}"/>
              </a:ext>
            </a:extLst>
          </p:cNvPr>
          <p:cNvSpPr txBox="1"/>
          <p:nvPr/>
        </p:nvSpPr>
        <p:spPr>
          <a:xfrm>
            <a:off x="1314450" y="5886450"/>
            <a:ext cx="9963150" cy="307777"/>
          </a:xfrm>
          <a:prstGeom prst="rect">
            <a:avLst/>
          </a:prstGeom>
          <a:noFill/>
        </p:spPr>
        <p:txBody>
          <a:bodyPr wrap="square" rtlCol="0">
            <a:spAutoFit/>
          </a:bodyPr>
          <a:lstStyle/>
          <a:p>
            <a:r>
              <a:rPr lang="en-US" sz="1400" dirty="0">
                <a:latin typeface="Arial Narrow" panose="020B0606020202030204" pitchFamily="34" charset="0"/>
              </a:rPr>
              <a:t>Riders are supplemental benefits that can be added to a life insurance policy and are not suitable unless the client has a need for life insurance</a:t>
            </a:r>
          </a:p>
        </p:txBody>
      </p:sp>
      <p:pic>
        <p:nvPicPr>
          <p:cNvPr id="9" name="Picture 8">
            <a:extLst>
              <a:ext uri="{FF2B5EF4-FFF2-40B4-BE49-F238E27FC236}">
                <a16:creationId xmlns:a16="http://schemas.microsoft.com/office/drawing/2014/main" id="{9F282140-73EA-4FB3-8164-AF32E7174C3B}"/>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353609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B860-1067-4065-9EE0-4A49E944CB10}"/>
              </a:ext>
            </a:extLst>
          </p:cNvPr>
          <p:cNvSpPr>
            <a:spLocks noGrp="1"/>
          </p:cNvSpPr>
          <p:nvPr>
            <p:ph type="title"/>
          </p:nvPr>
        </p:nvSpPr>
        <p:spPr/>
        <p:txBody>
          <a:bodyPr/>
          <a:lstStyle/>
          <a:p>
            <a:r>
              <a:rPr lang="en-US" dirty="0"/>
              <a:t>THINGS TO CONSIDER </a:t>
            </a:r>
            <a:endParaRPr lang="en-PH" dirty="0"/>
          </a:p>
        </p:txBody>
      </p:sp>
      <p:sp>
        <p:nvSpPr>
          <p:cNvPr id="3" name="Flowchart: Process 2">
            <a:extLst>
              <a:ext uri="{FF2B5EF4-FFF2-40B4-BE49-F238E27FC236}">
                <a16:creationId xmlns:a16="http://schemas.microsoft.com/office/drawing/2014/main" id="{F860EE51-2A20-4BFD-8B09-6FB9E85D910F}"/>
              </a:ext>
            </a:extLst>
          </p:cNvPr>
          <p:cNvSpPr/>
          <p:nvPr/>
        </p:nvSpPr>
        <p:spPr>
          <a:xfrm>
            <a:off x="895350" y="2381250"/>
            <a:ext cx="1448433" cy="97045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endParaRPr lang="en-PH" sz="3600" b="1" dirty="0"/>
          </a:p>
        </p:txBody>
      </p:sp>
      <p:sp>
        <p:nvSpPr>
          <p:cNvPr id="4" name="Flowchart: Process 3">
            <a:extLst>
              <a:ext uri="{FF2B5EF4-FFF2-40B4-BE49-F238E27FC236}">
                <a16:creationId xmlns:a16="http://schemas.microsoft.com/office/drawing/2014/main" id="{C7590A59-0CEB-4C88-ACBB-DB674F00E237}"/>
              </a:ext>
            </a:extLst>
          </p:cNvPr>
          <p:cNvSpPr/>
          <p:nvPr/>
        </p:nvSpPr>
        <p:spPr>
          <a:xfrm>
            <a:off x="895349" y="3573462"/>
            <a:ext cx="1448433" cy="970450"/>
          </a:xfrm>
          <a:prstGeom prst="flowChart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endParaRPr lang="en-PH" sz="3600" b="1" dirty="0"/>
          </a:p>
        </p:txBody>
      </p:sp>
      <p:sp>
        <p:nvSpPr>
          <p:cNvPr id="5" name="Flowchart: Process 4">
            <a:extLst>
              <a:ext uri="{FF2B5EF4-FFF2-40B4-BE49-F238E27FC236}">
                <a16:creationId xmlns:a16="http://schemas.microsoft.com/office/drawing/2014/main" id="{C2EA281B-5047-4D9A-AA72-D67CD68C9244}"/>
              </a:ext>
            </a:extLst>
          </p:cNvPr>
          <p:cNvSpPr/>
          <p:nvPr/>
        </p:nvSpPr>
        <p:spPr>
          <a:xfrm>
            <a:off x="895349" y="4765674"/>
            <a:ext cx="1448433" cy="970450"/>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endParaRPr lang="en-PH" sz="3600" b="1" dirty="0"/>
          </a:p>
        </p:txBody>
      </p:sp>
      <p:sp>
        <p:nvSpPr>
          <p:cNvPr id="6" name="TextBox 5">
            <a:extLst>
              <a:ext uri="{FF2B5EF4-FFF2-40B4-BE49-F238E27FC236}">
                <a16:creationId xmlns:a16="http://schemas.microsoft.com/office/drawing/2014/main" id="{696F7148-0984-4B86-B760-1608931AC349}"/>
              </a:ext>
            </a:extLst>
          </p:cNvPr>
          <p:cNvSpPr txBox="1"/>
          <p:nvPr/>
        </p:nvSpPr>
        <p:spPr>
          <a:xfrm>
            <a:off x="2514600" y="2492514"/>
            <a:ext cx="4937570" cy="707886"/>
          </a:xfrm>
          <a:prstGeom prst="rect">
            <a:avLst/>
          </a:prstGeom>
          <a:noFill/>
        </p:spPr>
        <p:txBody>
          <a:bodyPr wrap="none" rtlCol="0">
            <a:spAutoFit/>
          </a:bodyPr>
          <a:lstStyle/>
          <a:p>
            <a:r>
              <a:rPr lang="en-US" altLang="en-US" sz="4000" dirty="0"/>
              <a:t>Product availability</a:t>
            </a:r>
          </a:p>
        </p:txBody>
      </p:sp>
      <p:sp>
        <p:nvSpPr>
          <p:cNvPr id="7" name="TextBox 6">
            <a:extLst>
              <a:ext uri="{FF2B5EF4-FFF2-40B4-BE49-F238E27FC236}">
                <a16:creationId xmlns:a16="http://schemas.microsoft.com/office/drawing/2014/main" id="{6D3B9FB0-6A5B-4AE4-BAFA-1EFD5E5134EE}"/>
              </a:ext>
            </a:extLst>
          </p:cNvPr>
          <p:cNvSpPr txBox="1"/>
          <p:nvPr/>
        </p:nvSpPr>
        <p:spPr>
          <a:xfrm>
            <a:off x="2514600" y="3704744"/>
            <a:ext cx="4261103" cy="707886"/>
          </a:xfrm>
          <a:prstGeom prst="rect">
            <a:avLst/>
          </a:prstGeom>
          <a:noFill/>
        </p:spPr>
        <p:txBody>
          <a:bodyPr wrap="none" rtlCol="0">
            <a:spAutoFit/>
          </a:bodyPr>
          <a:lstStyle/>
          <a:p>
            <a:r>
              <a:rPr lang="en-US" altLang="en-US" sz="4000" dirty="0"/>
              <a:t>State availability</a:t>
            </a:r>
          </a:p>
        </p:txBody>
      </p:sp>
      <p:sp>
        <p:nvSpPr>
          <p:cNvPr id="8" name="TextBox 7">
            <a:extLst>
              <a:ext uri="{FF2B5EF4-FFF2-40B4-BE49-F238E27FC236}">
                <a16:creationId xmlns:a16="http://schemas.microsoft.com/office/drawing/2014/main" id="{14EBC647-5890-4C3F-8A7E-0207BB9E9FCC}"/>
              </a:ext>
            </a:extLst>
          </p:cNvPr>
          <p:cNvSpPr txBox="1"/>
          <p:nvPr/>
        </p:nvSpPr>
        <p:spPr>
          <a:xfrm>
            <a:off x="2514600" y="4896956"/>
            <a:ext cx="3318537" cy="707886"/>
          </a:xfrm>
          <a:prstGeom prst="rect">
            <a:avLst/>
          </a:prstGeom>
          <a:noFill/>
        </p:spPr>
        <p:txBody>
          <a:bodyPr wrap="none" rtlCol="0">
            <a:spAutoFit/>
          </a:bodyPr>
          <a:lstStyle/>
          <a:p>
            <a:r>
              <a:rPr lang="en-US" altLang="en-US" sz="4000" dirty="0"/>
              <a:t>Table ratings</a:t>
            </a:r>
          </a:p>
        </p:txBody>
      </p:sp>
      <p:sp>
        <p:nvSpPr>
          <p:cNvPr id="9" name="TextBox 8">
            <a:extLst>
              <a:ext uri="{FF2B5EF4-FFF2-40B4-BE49-F238E27FC236}">
                <a16:creationId xmlns:a16="http://schemas.microsoft.com/office/drawing/2014/main" id="{90BF6DAB-3702-4A9D-B84D-68FFF5747E4A}"/>
              </a:ext>
            </a:extLst>
          </p:cNvPr>
          <p:cNvSpPr txBox="1"/>
          <p:nvPr/>
        </p:nvSpPr>
        <p:spPr>
          <a:xfrm>
            <a:off x="971550" y="6053405"/>
            <a:ext cx="7962900" cy="646331"/>
          </a:xfrm>
          <a:prstGeom prst="rect">
            <a:avLst/>
          </a:prstGeom>
          <a:noFill/>
        </p:spPr>
        <p:txBody>
          <a:bodyPr wrap="square" rtlCol="0">
            <a:spAutoFit/>
          </a:bodyPr>
          <a:lstStyle/>
          <a:p>
            <a:pPr eaLnBrk="1" hangingPunct="1">
              <a:spcBef>
                <a:spcPct val="50000"/>
              </a:spcBef>
            </a:pPr>
            <a:r>
              <a:rPr lang="en-US" sz="1200" dirty="0">
                <a:latin typeface="Arial Narrow" panose="020B0606020202030204" pitchFamily="34" charset="0"/>
              </a:rPr>
              <a:t>Accelerated Benefits riders are optional and may not be available in all states or on all products. Receipt of Accelerated Benefits reduce the Cash Value and Death Benefit otherwise payable under the policy, may result in a taxable event, and may effect your clients eligibility for public assistance programs. The use of one benefit may reduce or eliminate other policy and rider benefits. </a:t>
            </a:r>
          </a:p>
        </p:txBody>
      </p:sp>
      <p:pic>
        <p:nvPicPr>
          <p:cNvPr id="11" name="Picture 10">
            <a:extLst>
              <a:ext uri="{FF2B5EF4-FFF2-40B4-BE49-F238E27FC236}">
                <a16:creationId xmlns:a16="http://schemas.microsoft.com/office/drawing/2014/main" id="{BD69538D-AE61-4D8A-8335-9FF860A87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425" y="1974230"/>
            <a:ext cx="2647950" cy="4876800"/>
          </a:xfrm>
          <a:prstGeom prst="rect">
            <a:avLst/>
          </a:prstGeom>
        </p:spPr>
      </p:pic>
      <p:pic>
        <p:nvPicPr>
          <p:cNvPr id="12" name="Picture 11">
            <a:extLst>
              <a:ext uri="{FF2B5EF4-FFF2-40B4-BE49-F238E27FC236}">
                <a16:creationId xmlns:a16="http://schemas.microsoft.com/office/drawing/2014/main" id="{4E44C1C7-9E95-4DAF-AF5A-2B0F890392FA}"/>
              </a:ext>
            </a:extLst>
          </p:cNvPr>
          <p:cNvPicPr>
            <a:picLocks noChangeAspect="1"/>
          </p:cNvPicPr>
          <p:nvPr/>
        </p:nvPicPr>
        <p:blipFill>
          <a:blip r:embed="rId3"/>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38660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B810-0971-4F87-A86A-186CB49FB917}"/>
              </a:ext>
            </a:extLst>
          </p:cNvPr>
          <p:cNvSpPr>
            <a:spLocks noGrp="1"/>
          </p:cNvSpPr>
          <p:nvPr>
            <p:ph type="title"/>
          </p:nvPr>
        </p:nvSpPr>
        <p:spPr/>
        <p:txBody>
          <a:bodyPr/>
          <a:lstStyle/>
          <a:p>
            <a:r>
              <a:rPr lang="en-US" dirty="0"/>
              <a:t>TERMINAL ILLNESS</a:t>
            </a:r>
            <a:endParaRPr lang="en-PH" dirty="0"/>
          </a:p>
        </p:txBody>
      </p:sp>
      <p:grpSp>
        <p:nvGrpSpPr>
          <p:cNvPr id="6" name="Group 5">
            <a:extLst>
              <a:ext uri="{FF2B5EF4-FFF2-40B4-BE49-F238E27FC236}">
                <a16:creationId xmlns:a16="http://schemas.microsoft.com/office/drawing/2014/main" id="{DD5E7F8F-CBDA-4F87-9C49-A6EF8E624687}"/>
              </a:ext>
            </a:extLst>
          </p:cNvPr>
          <p:cNvGrpSpPr/>
          <p:nvPr/>
        </p:nvGrpSpPr>
        <p:grpSpPr>
          <a:xfrm>
            <a:off x="581019" y="2344078"/>
            <a:ext cx="714379" cy="678055"/>
            <a:chOff x="581025" y="2305050"/>
            <a:chExt cx="561975" cy="533400"/>
          </a:xfrm>
        </p:grpSpPr>
        <p:sp>
          <p:nvSpPr>
            <p:cNvPr id="3" name="Flowchart: Process 2">
              <a:extLst>
                <a:ext uri="{FF2B5EF4-FFF2-40B4-BE49-F238E27FC236}">
                  <a16:creationId xmlns:a16="http://schemas.microsoft.com/office/drawing/2014/main" id="{2D30FB8C-8B08-464B-B76C-99910D07185A}"/>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 name="Graphic 4" descr="Checkmark">
              <a:extLst>
                <a:ext uri="{FF2B5EF4-FFF2-40B4-BE49-F238E27FC236}">
                  <a16:creationId xmlns:a16="http://schemas.microsoft.com/office/drawing/2014/main" id="{6E1B348B-8CB9-487D-80B1-6D26CE4A09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grpSp>
        <p:nvGrpSpPr>
          <p:cNvPr id="7" name="Group 6">
            <a:extLst>
              <a:ext uri="{FF2B5EF4-FFF2-40B4-BE49-F238E27FC236}">
                <a16:creationId xmlns:a16="http://schemas.microsoft.com/office/drawing/2014/main" id="{E7D5E000-7AB0-4091-B486-555E0D52D634}"/>
              </a:ext>
            </a:extLst>
          </p:cNvPr>
          <p:cNvGrpSpPr/>
          <p:nvPr/>
        </p:nvGrpSpPr>
        <p:grpSpPr>
          <a:xfrm>
            <a:off x="581023" y="3095624"/>
            <a:ext cx="714379" cy="678055"/>
            <a:chOff x="581025" y="2305050"/>
            <a:chExt cx="561975" cy="533400"/>
          </a:xfrm>
        </p:grpSpPr>
        <p:sp>
          <p:nvSpPr>
            <p:cNvPr id="8" name="Flowchart: Process 7">
              <a:extLst>
                <a:ext uri="{FF2B5EF4-FFF2-40B4-BE49-F238E27FC236}">
                  <a16:creationId xmlns:a16="http://schemas.microsoft.com/office/drawing/2014/main" id="{EAF3100B-386E-4F4E-BB6D-E6E704A677A6}"/>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 name="Graphic 8" descr="Checkmark">
              <a:extLst>
                <a:ext uri="{FF2B5EF4-FFF2-40B4-BE49-F238E27FC236}">
                  <a16:creationId xmlns:a16="http://schemas.microsoft.com/office/drawing/2014/main" id="{B2165578-D426-430A-A327-EC42FA63F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grpSp>
        <p:nvGrpSpPr>
          <p:cNvPr id="10" name="Group 9">
            <a:extLst>
              <a:ext uri="{FF2B5EF4-FFF2-40B4-BE49-F238E27FC236}">
                <a16:creationId xmlns:a16="http://schemas.microsoft.com/office/drawing/2014/main" id="{92C4423B-0B40-45CD-9BF6-6086D6C1C1B0}"/>
              </a:ext>
            </a:extLst>
          </p:cNvPr>
          <p:cNvGrpSpPr/>
          <p:nvPr/>
        </p:nvGrpSpPr>
        <p:grpSpPr>
          <a:xfrm>
            <a:off x="581019" y="3840273"/>
            <a:ext cx="714379" cy="678055"/>
            <a:chOff x="581025" y="2305050"/>
            <a:chExt cx="561975" cy="533400"/>
          </a:xfrm>
        </p:grpSpPr>
        <p:sp>
          <p:nvSpPr>
            <p:cNvPr id="11" name="Flowchart: Process 10">
              <a:extLst>
                <a:ext uri="{FF2B5EF4-FFF2-40B4-BE49-F238E27FC236}">
                  <a16:creationId xmlns:a16="http://schemas.microsoft.com/office/drawing/2014/main" id="{4CB3D527-0550-427E-A6F7-D2EF8B946E32}"/>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2" name="Graphic 11" descr="Checkmark">
              <a:extLst>
                <a:ext uri="{FF2B5EF4-FFF2-40B4-BE49-F238E27FC236}">
                  <a16:creationId xmlns:a16="http://schemas.microsoft.com/office/drawing/2014/main" id="{72C66333-83D4-4E4A-9671-73236F719B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grpSp>
        <p:nvGrpSpPr>
          <p:cNvPr id="13" name="Group 12">
            <a:extLst>
              <a:ext uri="{FF2B5EF4-FFF2-40B4-BE49-F238E27FC236}">
                <a16:creationId xmlns:a16="http://schemas.microsoft.com/office/drawing/2014/main" id="{4045D356-2433-4721-9787-514A6A28BB93}"/>
              </a:ext>
            </a:extLst>
          </p:cNvPr>
          <p:cNvGrpSpPr/>
          <p:nvPr/>
        </p:nvGrpSpPr>
        <p:grpSpPr>
          <a:xfrm>
            <a:off x="581019" y="4611765"/>
            <a:ext cx="714379" cy="678055"/>
            <a:chOff x="581025" y="2305050"/>
            <a:chExt cx="561975" cy="533400"/>
          </a:xfrm>
        </p:grpSpPr>
        <p:sp>
          <p:nvSpPr>
            <p:cNvPr id="14" name="Flowchart: Process 13">
              <a:extLst>
                <a:ext uri="{FF2B5EF4-FFF2-40B4-BE49-F238E27FC236}">
                  <a16:creationId xmlns:a16="http://schemas.microsoft.com/office/drawing/2014/main" id="{00523EA4-8F42-4B5D-9F27-D0D1D669D622}"/>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5" name="Graphic 14" descr="Checkmark">
              <a:extLst>
                <a:ext uri="{FF2B5EF4-FFF2-40B4-BE49-F238E27FC236}">
                  <a16:creationId xmlns:a16="http://schemas.microsoft.com/office/drawing/2014/main" id="{9CAE001E-A1BB-4728-80C4-7A08D32445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grpSp>
        <p:nvGrpSpPr>
          <p:cNvPr id="16" name="Group 15">
            <a:extLst>
              <a:ext uri="{FF2B5EF4-FFF2-40B4-BE49-F238E27FC236}">
                <a16:creationId xmlns:a16="http://schemas.microsoft.com/office/drawing/2014/main" id="{1942B312-0693-4D3F-9112-CE00323B812C}"/>
              </a:ext>
            </a:extLst>
          </p:cNvPr>
          <p:cNvGrpSpPr/>
          <p:nvPr/>
        </p:nvGrpSpPr>
        <p:grpSpPr>
          <a:xfrm>
            <a:off x="581021" y="5373685"/>
            <a:ext cx="714379" cy="678055"/>
            <a:chOff x="581025" y="2305050"/>
            <a:chExt cx="561975" cy="533400"/>
          </a:xfrm>
        </p:grpSpPr>
        <p:sp>
          <p:nvSpPr>
            <p:cNvPr id="17" name="Flowchart: Process 16">
              <a:extLst>
                <a:ext uri="{FF2B5EF4-FFF2-40B4-BE49-F238E27FC236}">
                  <a16:creationId xmlns:a16="http://schemas.microsoft.com/office/drawing/2014/main" id="{511F411D-3E9E-49B0-AC96-93FB2EE7DE04}"/>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 name="Graphic 17" descr="Checkmark">
              <a:extLst>
                <a:ext uri="{FF2B5EF4-FFF2-40B4-BE49-F238E27FC236}">
                  <a16:creationId xmlns:a16="http://schemas.microsoft.com/office/drawing/2014/main" id="{E08D5336-F1AD-4AEB-9934-7D5315A91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sp>
        <p:nvSpPr>
          <p:cNvPr id="19" name="Flowchart: Process 18">
            <a:extLst>
              <a:ext uri="{FF2B5EF4-FFF2-40B4-BE49-F238E27FC236}">
                <a16:creationId xmlns:a16="http://schemas.microsoft.com/office/drawing/2014/main" id="{B24636B5-1723-4F72-9F59-8F7E74486DD5}"/>
              </a:ext>
            </a:extLst>
          </p:cNvPr>
          <p:cNvSpPr/>
          <p:nvPr/>
        </p:nvSpPr>
        <p:spPr>
          <a:xfrm>
            <a:off x="1438275" y="2344078"/>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2"/>
                </a:solidFill>
              </a:rPr>
              <a:t>Diagnosed with a terminal illness expected to result in death within </a:t>
            </a:r>
            <a:r>
              <a:rPr lang="en-US" b="1" u="sng" dirty="0">
                <a:solidFill>
                  <a:schemeClr val="accent1"/>
                </a:solidFill>
              </a:rPr>
              <a:t>24</a:t>
            </a:r>
            <a:r>
              <a:rPr lang="en-US" dirty="0">
                <a:solidFill>
                  <a:schemeClr val="accent2"/>
                </a:solidFill>
              </a:rPr>
              <a:t> months</a:t>
            </a:r>
          </a:p>
        </p:txBody>
      </p:sp>
      <p:sp>
        <p:nvSpPr>
          <p:cNvPr id="20" name="Flowchart: Process 19">
            <a:extLst>
              <a:ext uri="{FF2B5EF4-FFF2-40B4-BE49-F238E27FC236}">
                <a16:creationId xmlns:a16="http://schemas.microsoft.com/office/drawing/2014/main" id="{02CA4049-21AA-4CFF-8E99-04D8301E7906}"/>
              </a:ext>
            </a:extLst>
          </p:cNvPr>
          <p:cNvSpPr/>
          <p:nvPr/>
        </p:nvSpPr>
        <p:spPr>
          <a:xfrm>
            <a:off x="1438275" y="3095625"/>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No waiting period</a:t>
            </a:r>
          </a:p>
        </p:txBody>
      </p:sp>
      <p:sp>
        <p:nvSpPr>
          <p:cNvPr id="21" name="Flowchart: Process 20">
            <a:extLst>
              <a:ext uri="{FF2B5EF4-FFF2-40B4-BE49-F238E27FC236}">
                <a16:creationId xmlns:a16="http://schemas.microsoft.com/office/drawing/2014/main" id="{35261654-D27E-4C9B-B53C-A118D0DD4EC2}"/>
              </a:ext>
            </a:extLst>
          </p:cNvPr>
          <p:cNvSpPr/>
          <p:nvPr/>
        </p:nvSpPr>
        <p:spPr>
          <a:xfrm>
            <a:off x="1438275" y="3840273"/>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Lump sum distribution (discounted from death benefit)</a:t>
            </a:r>
          </a:p>
        </p:txBody>
      </p:sp>
      <p:sp>
        <p:nvSpPr>
          <p:cNvPr id="22" name="Flowchart: Process 21">
            <a:extLst>
              <a:ext uri="{FF2B5EF4-FFF2-40B4-BE49-F238E27FC236}">
                <a16:creationId xmlns:a16="http://schemas.microsoft.com/office/drawing/2014/main" id="{149B5128-4C94-455C-B933-719F9ECEAFF6}"/>
              </a:ext>
            </a:extLst>
          </p:cNvPr>
          <p:cNvSpPr/>
          <p:nvPr/>
        </p:nvSpPr>
        <p:spPr>
          <a:xfrm>
            <a:off x="1438275" y="4611766"/>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Funds can be used at the policyholder’s discretion</a:t>
            </a:r>
          </a:p>
        </p:txBody>
      </p:sp>
      <p:sp>
        <p:nvSpPr>
          <p:cNvPr id="23" name="Flowchart: Process 22">
            <a:extLst>
              <a:ext uri="{FF2B5EF4-FFF2-40B4-BE49-F238E27FC236}">
                <a16:creationId xmlns:a16="http://schemas.microsoft.com/office/drawing/2014/main" id="{074EDFC6-556B-4625-8B24-CF15F8353B1D}"/>
              </a:ext>
            </a:extLst>
          </p:cNvPr>
          <p:cNvSpPr/>
          <p:nvPr/>
        </p:nvSpPr>
        <p:spPr>
          <a:xfrm>
            <a:off x="1438275" y="5403845"/>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Maximum lifetime benefit payable under all ABR’s </a:t>
            </a:r>
            <a:r>
              <a:rPr lang="en-US" sz="1800" b="1" u="sng" dirty="0">
                <a:solidFill>
                  <a:schemeClr val="accent1"/>
                </a:solidFill>
              </a:rPr>
              <a:t>$1,500,000</a:t>
            </a:r>
          </a:p>
        </p:txBody>
      </p:sp>
      <p:pic>
        <p:nvPicPr>
          <p:cNvPr id="24" name="Picture 23">
            <a:extLst>
              <a:ext uri="{FF2B5EF4-FFF2-40B4-BE49-F238E27FC236}">
                <a16:creationId xmlns:a16="http://schemas.microsoft.com/office/drawing/2014/main" id="{203F532B-4227-4BF3-986B-76FA3B418FDD}"/>
              </a:ext>
            </a:extLst>
          </p:cNvPr>
          <p:cNvPicPr>
            <a:picLocks noChangeAspect="1"/>
          </p:cNvPicPr>
          <p:nvPr/>
        </p:nvPicPr>
        <p:blipFill>
          <a:blip r:embed="rId4"/>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151250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35CC-1CC1-49E1-86E8-635750ADF0C4}"/>
              </a:ext>
            </a:extLst>
          </p:cNvPr>
          <p:cNvSpPr>
            <a:spLocks noGrp="1"/>
          </p:cNvSpPr>
          <p:nvPr>
            <p:ph type="title"/>
          </p:nvPr>
        </p:nvSpPr>
        <p:spPr/>
        <p:txBody>
          <a:bodyPr/>
          <a:lstStyle/>
          <a:p>
            <a:r>
              <a:rPr lang="en-US" dirty="0"/>
              <a:t>CHRONIC ILLNESS</a:t>
            </a:r>
            <a:endParaRPr lang="en-PH" dirty="0"/>
          </a:p>
        </p:txBody>
      </p:sp>
      <p:sp>
        <p:nvSpPr>
          <p:cNvPr id="3" name="TextBox 2">
            <a:extLst>
              <a:ext uri="{FF2B5EF4-FFF2-40B4-BE49-F238E27FC236}">
                <a16:creationId xmlns:a16="http://schemas.microsoft.com/office/drawing/2014/main" id="{4D644E75-BB26-44E3-8394-C87876A30479}"/>
              </a:ext>
            </a:extLst>
          </p:cNvPr>
          <p:cNvSpPr txBox="1"/>
          <p:nvPr/>
        </p:nvSpPr>
        <p:spPr>
          <a:xfrm>
            <a:off x="542925" y="2209801"/>
            <a:ext cx="11106149" cy="830997"/>
          </a:xfrm>
          <a:prstGeom prst="rect">
            <a:avLst/>
          </a:prstGeom>
          <a:noFill/>
        </p:spPr>
        <p:txBody>
          <a:bodyPr wrap="square" rtlCol="0">
            <a:spAutoFit/>
          </a:bodyPr>
          <a:lstStyle/>
          <a:p>
            <a:pPr algn="ctr"/>
            <a:r>
              <a:rPr lang="en-US" sz="2400" dirty="0">
                <a:solidFill>
                  <a:schemeClr val="accent2"/>
                </a:solidFill>
              </a:rPr>
              <a:t>Unable to perform two of six Activities of Daily Living or cognitive impairment</a:t>
            </a:r>
          </a:p>
        </p:txBody>
      </p:sp>
      <p:sp>
        <p:nvSpPr>
          <p:cNvPr id="4" name="Flowchart: Process 3">
            <a:extLst>
              <a:ext uri="{FF2B5EF4-FFF2-40B4-BE49-F238E27FC236}">
                <a16:creationId xmlns:a16="http://schemas.microsoft.com/office/drawing/2014/main" id="{EB37647D-19CF-466E-948A-E8EF24608462}"/>
              </a:ext>
            </a:extLst>
          </p:cNvPr>
          <p:cNvSpPr/>
          <p:nvPr/>
        </p:nvSpPr>
        <p:spPr>
          <a:xfrm>
            <a:off x="1323975" y="3352800"/>
            <a:ext cx="3886200"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ACTIVITIES OF DAILY LIVING</a:t>
            </a:r>
          </a:p>
        </p:txBody>
      </p:sp>
      <p:sp>
        <p:nvSpPr>
          <p:cNvPr id="5" name="Flowchart: Process 4">
            <a:extLst>
              <a:ext uri="{FF2B5EF4-FFF2-40B4-BE49-F238E27FC236}">
                <a16:creationId xmlns:a16="http://schemas.microsoft.com/office/drawing/2014/main" id="{C430AD19-7880-40DD-AF89-6AB65051B3D2}"/>
              </a:ext>
            </a:extLst>
          </p:cNvPr>
          <p:cNvSpPr/>
          <p:nvPr/>
        </p:nvSpPr>
        <p:spPr>
          <a:xfrm>
            <a:off x="1323975" y="3817202"/>
            <a:ext cx="3886200" cy="2755048"/>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914400">
              <a:spcAft>
                <a:spcPts val="900"/>
              </a:spcAft>
              <a:buClr>
                <a:schemeClr val="accent1">
                  <a:lumMod val="60000"/>
                  <a:lumOff val="40000"/>
                </a:schemeClr>
              </a:buClr>
              <a:buFont typeface="Wingdings" panose="05000000000000000000" pitchFamily="2" charset="2"/>
              <a:buChar char="q"/>
            </a:pPr>
            <a:r>
              <a:rPr lang="en-US" sz="1800" dirty="0">
                <a:solidFill>
                  <a:srgbClr val="616365"/>
                </a:solidFill>
                <a:latin typeface="Arial"/>
              </a:rPr>
              <a:t>Bathing</a:t>
            </a:r>
          </a:p>
          <a:p>
            <a:pPr marL="342900" lvl="0" indent="-342900" defTabSz="914400">
              <a:spcAft>
                <a:spcPts val="900"/>
              </a:spcAft>
              <a:buClr>
                <a:schemeClr val="accent1">
                  <a:lumMod val="60000"/>
                  <a:lumOff val="40000"/>
                </a:schemeClr>
              </a:buClr>
              <a:buFont typeface="Wingdings" panose="05000000000000000000" pitchFamily="2" charset="2"/>
              <a:buChar char="q"/>
            </a:pPr>
            <a:r>
              <a:rPr lang="en-US" sz="1800" dirty="0">
                <a:solidFill>
                  <a:srgbClr val="616365"/>
                </a:solidFill>
                <a:latin typeface="Arial"/>
              </a:rPr>
              <a:t>Continence</a:t>
            </a:r>
          </a:p>
          <a:p>
            <a:pPr marL="342900" lvl="0" indent="-342900" defTabSz="914400">
              <a:spcAft>
                <a:spcPts val="900"/>
              </a:spcAft>
              <a:buClr>
                <a:schemeClr val="accent1">
                  <a:lumMod val="60000"/>
                  <a:lumOff val="40000"/>
                </a:schemeClr>
              </a:buClr>
              <a:buFont typeface="Wingdings" panose="05000000000000000000" pitchFamily="2" charset="2"/>
              <a:buChar char="q"/>
            </a:pPr>
            <a:r>
              <a:rPr lang="en-US" sz="1800" dirty="0">
                <a:solidFill>
                  <a:srgbClr val="616365"/>
                </a:solidFill>
                <a:latin typeface="Arial"/>
              </a:rPr>
              <a:t>Dressing</a:t>
            </a:r>
          </a:p>
          <a:p>
            <a:pPr marL="342900" lvl="0" indent="-342900" defTabSz="914400">
              <a:spcAft>
                <a:spcPts val="900"/>
              </a:spcAft>
              <a:buClr>
                <a:schemeClr val="accent1">
                  <a:lumMod val="60000"/>
                  <a:lumOff val="40000"/>
                </a:schemeClr>
              </a:buClr>
              <a:buFont typeface="Wingdings" panose="05000000000000000000" pitchFamily="2" charset="2"/>
              <a:buChar char="q"/>
            </a:pPr>
            <a:r>
              <a:rPr lang="en-US" sz="1800" dirty="0">
                <a:solidFill>
                  <a:srgbClr val="616365"/>
                </a:solidFill>
                <a:latin typeface="Arial"/>
              </a:rPr>
              <a:t>Eating</a:t>
            </a:r>
          </a:p>
          <a:p>
            <a:pPr marL="342900" lvl="0" indent="-342900" defTabSz="914400">
              <a:spcAft>
                <a:spcPts val="900"/>
              </a:spcAft>
              <a:buClr>
                <a:schemeClr val="accent1">
                  <a:lumMod val="60000"/>
                  <a:lumOff val="40000"/>
                </a:schemeClr>
              </a:buClr>
              <a:buFont typeface="Wingdings" panose="05000000000000000000" pitchFamily="2" charset="2"/>
              <a:buChar char="q"/>
            </a:pPr>
            <a:r>
              <a:rPr lang="en-US" sz="1800" dirty="0">
                <a:solidFill>
                  <a:srgbClr val="616365"/>
                </a:solidFill>
                <a:latin typeface="Arial"/>
              </a:rPr>
              <a:t>Toileting</a:t>
            </a:r>
          </a:p>
          <a:p>
            <a:pPr marL="342900" lvl="0" indent="-342900" defTabSz="914400">
              <a:spcAft>
                <a:spcPts val="900"/>
              </a:spcAft>
              <a:buClr>
                <a:schemeClr val="accent1">
                  <a:lumMod val="60000"/>
                  <a:lumOff val="40000"/>
                </a:schemeClr>
              </a:buClr>
              <a:buFont typeface="Wingdings" panose="05000000000000000000" pitchFamily="2" charset="2"/>
              <a:buChar char="q"/>
            </a:pPr>
            <a:r>
              <a:rPr lang="en-US" sz="1800" dirty="0">
                <a:solidFill>
                  <a:srgbClr val="616365"/>
                </a:solidFill>
                <a:latin typeface="Arial"/>
              </a:rPr>
              <a:t>Transferring</a:t>
            </a:r>
          </a:p>
        </p:txBody>
      </p:sp>
      <p:sp>
        <p:nvSpPr>
          <p:cNvPr id="6" name="Flowchart: Process 5">
            <a:extLst>
              <a:ext uri="{FF2B5EF4-FFF2-40B4-BE49-F238E27FC236}">
                <a16:creationId xmlns:a16="http://schemas.microsoft.com/office/drawing/2014/main" id="{722C3851-DE54-4366-8116-7EA88BC7F92C}"/>
              </a:ext>
            </a:extLst>
          </p:cNvPr>
          <p:cNvSpPr/>
          <p:nvPr/>
        </p:nvSpPr>
        <p:spPr>
          <a:xfrm>
            <a:off x="6505575" y="3340952"/>
            <a:ext cx="3886200" cy="476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COGNITIVE IMPAIRMENT</a:t>
            </a:r>
          </a:p>
        </p:txBody>
      </p:sp>
      <p:sp>
        <p:nvSpPr>
          <p:cNvPr id="7" name="Flowchart: Process 6">
            <a:extLst>
              <a:ext uri="{FF2B5EF4-FFF2-40B4-BE49-F238E27FC236}">
                <a16:creationId xmlns:a16="http://schemas.microsoft.com/office/drawing/2014/main" id="{229FC79F-D24F-4643-9116-287F5B96A8AB}"/>
              </a:ext>
            </a:extLst>
          </p:cNvPr>
          <p:cNvSpPr/>
          <p:nvPr/>
        </p:nvSpPr>
        <p:spPr>
          <a:xfrm>
            <a:off x="6505575" y="3817203"/>
            <a:ext cx="3886200" cy="964348"/>
          </a:xfrm>
          <a:prstGeom prst="flowChart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Required substantial supervision to protect oneself from threats to health and safety due to severe cognitive impairment</a:t>
            </a:r>
          </a:p>
        </p:txBody>
      </p:sp>
      <p:sp>
        <p:nvSpPr>
          <p:cNvPr id="8" name="Flowchart: Process 7">
            <a:extLst>
              <a:ext uri="{FF2B5EF4-FFF2-40B4-BE49-F238E27FC236}">
                <a16:creationId xmlns:a16="http://schemas.microsoft.com/office/drawing/2014/main" id="{2673BBA4-6623-4345-9B9A-0419976560D1}"/>
              </a:ext>
            </a:extLst>
          </p:cNvPr>
          <p:cNvSpPr/>
          <p:nvPr/>
        </p:nvSpPr>
        <p:spPr>
          <a:xfrm>
            <a:off x="6505575" y="4781551"/>
            <a:ext cx="3886200" cy="1895474"/>
          </a:xfrm>
          <a:prstGeom prst="flowChartProcess">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914400">
              <a:spcAft>
                <a:spcPts val="600"/>
              </a:spcAft>
              <a:buClr>
                <a:schemeClr val="tx2">
                  <a:lumMod val="50000"/>
                </a:schemeClr>
              </a:buClr>
              <a:buFont typeface="Wingdings" panose="05000000000000000000" pitchFamily="2" charset="2"/>
              <a:buChar char="q"/>
            </a:pPr>
            <a:r>
              <a:rPr lang="en-US" sz="1400" dirty="0">
                <a:solidFill>
                  <a:srgbClr val="616365"/>
                </a:solidFill>
                <a:latin typeface="Arial"/>
              </a:rPr>
              <a:t>Short term or long term memory impairment</a:t>
            </a:r>
          </a:p>
          <a:p>
            <a:pPr marL="342900" lvl="0" indent="-342900" defTabSz="914400">
              <a:spcAft>
                <a:spcPts val="600"/>
              </a:spcAft>
              <a:buClr>
                <a:schemeClr val="tx2">
                  <a:lumMod val="50000"/>
                </a:schemeClr>
              </a:buClr>
              <a:buFont typeface="Wingdings" panose="05000000000000000000" pitchFamily="2" charset="2"/>
              <a:buChar char="q"/>
            </a:pPr>
            <a:r>
              <a:rPr lang="en-US" sz="1400" dirty="0">
                <a:solidFill>
                  <a:srgbClr val="616365"/>
                </a:solidFill>
                <a:latin typeface="Arial"/>
              </a:rPr>
              <a:t>Loss of orientation to people, places or time</a:t>
            </a:r>
          </a:p>
          <a:p>
            <a:pPr marL="342900" lvl="0" indent="-342900" defTabSz="914400">
              <a:spcAft>
                <a:spcPts val="600"/>
              </a:spcAft>
              <a:buClr>
                <a:schemeClr val="tx2">
                  <a:lumMod val="50000"/>
                </a:schemeClr>
              </a:buClr>
              <a:buFont typeface="Wingdings" panose="05000000000000000000" pitchFamily="2" charset="2"/>
              <a:buChar char="q"/>
            </a:pPr>
            <a:r>
              <a:rPr lang="en-US" sz="1400" dirty="0">
                <a:solidFill>
                  <a:srgbClr val="616365"/>
                </a:solidFill>
                <a:latin typeface="Arial"/>
              </a:rPr>
              <a:t>Deductive or abstract reasoning impairment</a:t>
            </a:r>
          </a:p>
        </p:txBody>
      </p:sp>
      <p:pic>
        <p:nvPicPr>
          <p:cNvPr id="9" name="Picture 8">
            <a:extLst>
              <a:ext uri="{FF2B5EF4-FFF2-40B4-BE49-F238E27FC236}">
                <a16:creationId xmlns:a16="http://schemas.microsoft.com/office/drawing/2014/main" id="{D00EB3D2-68F8-4683-9E40-9162640365FB}"/>
              </a:ext>
            </a:extLst>
          </p:cNvPr>
          <p:cNvPicPr>
            <a:picLocks noChangeAspect="1"/>
          </p:cNvPicPr>
          <p:nvPr/>
        </p:nvPicPr>
        <p:blipFill>
          <a:blip r:embed="rId2"/>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158052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B810-0971-4F87-A86A-186CB49FB917}"/>
              </a:ext>
            </a:extLst>
          </p:cNvPr>
          <p:cNvSpPr>
            <a:spLocks noGrp="1"/>
          </p:cNvSpPr>
          <p:nvPr>
            <p:ph type="title"/>
          </p:nvPr>
        </p:nvSpPr>
        <p:spPr/>
        <p:txBody>
          <a:bodyPr/>
          <a:lstStyle/>
          <a:p>
            <a:r>
              <a:rPr lang="en-US" dirty="0"/>
              <a:t>CHRONIC ILLNESS </a:t>
            </a:r>
            <a:endParaRPr lang="en-PH" dirty="0"/>
          </a:p>
        </p:txBody>
      </p:sp>
      <p:grpSp>
        <p:nvGrpSpPr>
          <p:cNvPr id="6" name="Group 5">
            <a:extLst>
              <a:ext uri="{FF2B5EF4-FFF2-40B4-BE49-F238E27FC236}">
                <a16:creationId xmlns:a16="http://schemas.microsoft.com/office/drawing/2014/main" id="{DD5E7F8F-CBDA-4F87-9C49-A6EF8E624687}"/>
              </a:ext>
            </a:extLst>
          </p:cNvPr>
          <p:cNvGrpSpPr/>
          <p:nvPr/>
        </p:nvGrpSpPr>
        <p:grpSpPr>
          <a:xfrm>
            <a:off x="581019" y="2344078"/>
            <a:ext cx="714379" cy="678055"/>
            <a:chOff x="581025" y="2305050"/>
            <a:chExt cx="561975" cy="533400"/>
          </a:xfrm>
        </p:grpSpPr>
        <p:sp>
          <p:nvSpPr>
            <p:cNvPr id="3" name="Flowchart: Process 2">
              <a:extLst>
                <a:ext uri="{FF2B5EF4-FFF2-40B4-BE49-F238E27FC236}">
                  <a16:creationId xmlns:a16="http://schemas.microsoft.com/office/drawing/2014/main" id="{2D30FB8C-8B08-464B-B76C-99910D07185A}"/>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 name="Graphic 4" descr="Checkmark">
              <a:extLst>
                <a:ext uri="{FF2B5EF4-FFF2-40B4-BE49-F238E27FC236}">
                  <a16:creationId xmlns:a16="http://schemas.microsoft.com/office/drawing/2014/main" id="{6E1B348B-8CB9-487D-80B1-6D26CE4A09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grpSp>
        <p:nvGrpSpPr>
          <p:cNvPr id="7" name="Group 6">
            <a:extLst>
              <a:ext uri="{FF2B5EF4-FFF2-40B4-BE49-F238E27FC236}">
                <a16:creationId xmlns:a16="http://schemas.microsoft.com/office/drawing/2014/main" id="{E7D5E000-7AB0-4091-B486-555E0D52D634}"/>
              </a:ext>
            </a:extLst>
          </p:cNvPr>
          <p:cNvGrpSpPr/>
          <p:nvPr/>
        </p:nvGrpSpPr>
        <p:grpSpPr>
          <a:xfrm>
            <a:off x="581023" y="3095624"/>
            <a:ext cx="714379" cy="678055"/>
            <a:chOff x="581025" y="2305050"/>
            <a:chExt cx="561975" cy="533400"/>
          </a:xfrm>
        </p:grpSpPr>
        <p:sp>
          <p:nvSpPr>
            <p:cNvPr id="8" name="Flowchart: Process 7">
              <a:extLst>
                <a:ext uri="{FF2B5EF4-FFF2-40B4-BE49-F238E27FC236}">
                  <a16:creationId xmlns:a16="http://schemas.microsoft.com/office/drawing/2014/main" id="{EAF3100B-386E-4F4E-BB6D-E6E704A677A6}"/>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 name="Graphic 8" descr="Checkmark">
              <a:extLst>
                <a:ext uri="{FF2B5EF4-FFF2-40B4-BE49-F238E27FC236}">
                  <a16:creationId xmlns:a16="http://schemas.microsoft.com/office/drawing/2014/main" id="{B2165578-D426-430A-A327-EC42FA63F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grpSp>
        <p:nvGrpSpPr>
          <p:cNvPr id="10" name="Group 9">
            <a:extLst>
              <a:ext uri="{FF2B5EF4-FFF2-40B4-BE49-F238E27FC236}">
                <a16:creationId xmlns:a16="http://schemas.microsoft.com/office/drawing/2014/main" id="{92C4423B-0B40-45CD-9BF6-6086D6C1C1B0}"/>
              </a:ext>
            </a:extLst>
          </p:cNvPr>
          <p:cNvGrpSpPr/>
          <p:nvPr/>
        </p:nvGrpSpPr>
        <p:grpSpPr>
          <a:xfrm>
            <a:off x="581019" y="3840273"/>
            <a:ext cx="714379" cy="678055"/>
            <a:chOff x="581025" y="2305050"/>
            <a:chExt cx="561975" cy="533400"/>
          </a:xfrm>
        </p:grpSpPr>
        <p:sp>
          <p:nvSpPr>
            <p:cNvPr id="11" name="Flowchart: Process 10">
              <a:extLst>
                <a:ext uri="{FF2B5EF4-FFF2-40B4-BE49-F238E27FC236}">
                  <a16:creationId xmlns:a16="http://schemas.microsoft.com/office/drawing/2014/main" id="{4CB3D527-0550-427E-A6F7-D2EF8B946E32}"/>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2" name="Graphic 11" descr="Checkmark">
              <a:extLst>
                <a:ext uri="{FF2B5EF4-FFF2-40B4-BE49-F238E27FC236}">
                  <a16:creationId xmlns:a16="http://schemas.microsoft.com/office/drawing/2014/main" id="{72C66333-83D4-4E4A-9671-73236F719B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grpSp>
        <p:nvGrpSpPr>
          <p:cNvPr id="13" name="Group 12">
            <a:extLst>
              <a:ext uri="{FF2B5EF4-FFF2-40B4-BE49-F238E27FC236}">
                <a16:creationId xmlns:a16="http://schemas.microsoft.com/office/drawing/2014/main" id="{4045D356-2433-4721-9787-514A6A28BB93}"/>
              </a:ext>
            </a:extLst>
          </p:cNvPr>
          <p:cNvGrpSpPr/>
          <p:nvPr/>
        </p:nvGrpSpPr>
        <p:grpSpPr>
          <a:xfrm>
            <a:off x="581019" y="4611765"/>
            <a:ext cx="714379" cy="678055"/>
            <a:chOff x="581025" y="2305050"/>
            <a:chExt cx="561975" cy="533400"/>
          </a:xfrm>
        </p:grpSpPr>
        <p:sp>
          <p:nvSpPr>
            <p:cNvPr id="14" name="Flowchart: Process 13">
              <a:extLst>
                <a:ext uri="{FF2B5EF4-FFF2-40B4-BE49-F238E27FC236}">
                  <a16:creationId xmlns:a16="http://schemas.microsoft.com/office/drawing/2014/main" id="{00523EA4-8F42-4B5D-9F27-D0D1D669D622}"/>
                </a:ext>
              </a:extLst>
            </p:cNvPr>
            <p:cNvSpPr/>
            <p:nvPr/>
          </p:nvSpPr>
          <p:spPr>
            <a:xfrm>
              <a:off x="581025" y="2305050"/>
              <a:ext cx="561975" cy="533400"/>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5" name="Graphic 14" descr="Checkmark">
              <a:extLst>
                <a:ext uri="{FF2B5EF4-FFF2-40B4-BE49-F238E27FC236}">
                  <a16:creationId xmlns:a16="http://schemas.microsoft.com/office/drawing/2014/main" id="{9CAE001E-A1BB-4728-80C4-7A08D32445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2357437"/>
              <a:ext cx="428625" cy="428625"/>
            </a:xfrm>
            <a:prstGeom prst="rect">
              <a:avLst/>
            </a:prstGeom>
          </p:spPr>
        </p:pic>
      </p:grpSp>
      <p:sp>
        <p:nvSpPr>
          <p:cNvPr id="19" name="Flowchart: Process 18">
            <a:extLst>
              <a:ext uri="{FF2B5EF4-FFF2-40B4-BE49-F238E27FC236}">
                <a16:creationId xmlns:a16="http://schemas.microsoft.com/office/drawing/2014/main" id="{B24636B5-1723-4F72-9F59-8F7E74486DD5}"/>
              </a:ext>
            </a:extLst>
          </p:cNvPr>
          <p:cNvSpPr/>
          <p:nvPr/>
        </p:nvSpPr>
        <p:spPr>
          <a:xfrm>
            <a:off x="1438275" y="2344078"/>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Chronic Illness is calculated as </a:t>
            </a:r>
            <a:r>
              <a:rPr lang="en-US" sz="1800" b="1" dirty="0">
                <a:solidFill>
                  <a:schemeClr val="accent1"/>
                </a:solidFill>
              </a:rPr>
              <a:t>2%</a:t>
            </a:r>
            <a:r>
              <a:rPr lang="en-US" sz="1800" dirty="0">
                <a:solidFill>
                  <a:schemeClr val="accent2"/>
                </a:solidFill>
              </a:rPr>
              <a:t> of the discounted net death benefit each month or </a:t>
            </a:r>
            <a:r>
              <a:rPr lang="en-US" sz="1800" b="1" dirty="0">
                <a:solidFill>
                  <a:schemeClr val="accent1"/>
                </a:solidFill>
              </a:rPr>
              <a:t>24%</a:t>
            </a:r>
            <a:r>
              <a:rPr lang="en-US" sz="1800" dirty="0">
                <a:solidFill>
                  <a:schemeClr val="accent2"/>
                </a:solidFill>
              </a:rPr>
              <a:t> annually (not to exceed the IRS annual per diem). </a:t>
            </a:r>
          </a:p>
        </p:txBody>
      </p:sp>
      <p:sp>
        <p:nvSpPr>
          <p:cNvPr id="20" name="Flowchart: Process 19">
            <a:extLst>
              <a:ext uri="{FF2B5EF4-FFF2-40B4-BE49-F238E27FC236}">
                <a16:creationId xmlns:a16="http://schemas.microsoft.com/office/drawing/2014/main" id="{02CA4049-21AA-4CFF-8E99-04D8301E7906}"/>
              </a:ext>
            </a:extLst>
          </p:cNvPr>
          <p:cNvSpPr/>
          <p:nvPr/>
        </p:nvSpPr>
        <p:spPr>
          <a:xfrm>
            <a:off x="1438275" y="3095625"/>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The </a:t>
            </a:r>
            <a:r>
              <a:rPr lang="en-US" sz="1800" b="1" dirty="0">
                <a:solidFill>
                  <a:schemeClr val="accent1"/>
                </a:solidFill>
              </a:rPr>
              <a:t>rider</a:t>
            </a:r>
            <a:r>
              <a:rPr lang="en-US" sz="1800" dirty="0">
                <a:solidFill>
                  <a:schemeClr val="accent2"/>
                </a:solidFill>
              </a:rPr>
              <a:t> needs to be in force for </a:t>
            </a:r>
            <a:r>
              <a:rPr lang="en-US" sz="1800" b="1" dirty="0">
                <a:solidFill>
                  <a:schemeClr val="accent1"/>
                </a:solidFill>
              </a:rPr>
              <a:t>2 Years </a:t>
            </a:r>
            <a:r>
              <a:rPr lang="en-US" sz="1800" dirty="0">
                <a:solidFill>
                  <a:schemeClr val="accent2"/>
                </a:solidFill>
              </a:rPr>
              <a:t>in order to accelerate</a:t>
            </a:r>
          </a:p>
        </p:txBody>
      </p:sp>
      <p:sp>
        <p:nvSpPr>
          <p:cNvPr id="21" name="Flowchart: Process 20">
            <a:extLst>
              <a:ext uri="{FF2B5EF4-FFF2-40B4-BE49-F238E27FC236}">
                <a16:creationId xmlns:a16="http://schemas.microsoft.com/office/drawing/2014/main" id="{35261654-D27E-4C9B-B53C-A118D0DD4EC2}"/>
              </a:ext>
            </a:extLst>
          </p:cNvPr>
          <p:cNvSpPr/>
          <p:nvPr/>
        </p:nvSpPr>
        <p:spPr>
          <a:xfrm>
            <a:off x="1438275" y="3840273"/>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Funds can be used at the policyholders discretion </a:t>
            </a:r>
            <a:br>
              <a:rPr lang="en-US" sz="1800" dirty="0">
                <a:solidFill>
                  <a:schemeClr val="accent2"/>
                </a:solidFill>
              </a:rPr>
            </a:br>
            <a:r>
              <a:rPr lang="en-US" sz="1800" dirty="0">
                <a:solidFill>
                  <a:schemeClr val="accent2"/>
                </a:solidFill>
              </a:rPr>
              <a:t>(with state exceptions)</a:t>
            </a:r>
          </a:p>
        </p:txBody>
      </p:sp>
      <p:sp>
        <p:nvSpPr>
          <p:cNvPr id="22" name="Flowchart: Process 21">
            <a:extLst>
              <a:ext uri="{FF2B5EF4-FFF2-40B4-BE49-F238E27FC236}">
                <a16:creationId xmlns:a16="http://schemas.microsoft.com/office/drawing/2014/main" id="{149B5128-4C94-455C-B933-719F9ECEAFF6}"/>
              </a:ext>
            </a:extLst>
          </p:cNvPr>
          <p:cNvSpPr/>
          <p:nvPr/>
        </p:nvSpPr>
        <p:spPr>
          <a:xfrm>
            <a:off x="1438275" y="4611766"/>
            <a:ext cx="10172706" cy="67805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Maximum lifetime benefit payable under all ABR’s </a:t>
            </a:r>
            <a:br>
              <a:rPr lang="en-US" sz="1800" dirty="0">
                <a:solidFill>
                  <a:schemeClr val="accent2"/>
                </a:solidFill>
              </a:rPr>
            </a:br>
            <a:r>
              <a:rPr lang="en-US" sz="1800" dirty="0">
                <a:solidFill>
                  <a:schemeClr val="accent2"/>
                </a:solidFill>
              </a:rPr>
              <a:t>is </a:t>
            </a:r>
            <a:r>
              <a:rPr lang="en-US" sz="1800" b="1" dirty="0">
                <a:solidFill>
                  <a:schemeClr val="accent1"/>
                </a:solidFill>
              </a:rPr>
              <a:t>$1,500,000</a:t>
            </a:r>
          </a:p>
        </p:txBody>
      </p:sp>
      <p:pic>
        <p:nvPicPr>
          <p:cNvPr id="23" name="Picture 22">
            <a:extLst>
              <a:ext uri="{FF2B5EF4-FFF2-40B4-BE49-F238E27FC236}">
                <a16:creationId xmlns:a16="http://schemas.microsoft.com/office/drawing/2014/main" id="{6D73B9FA-8D16-4CB4-9299-8B0D5165241C}"/>
              </a:ext>
            </a:extLst>
          </p:cNvPr>
          <p:cNvPicPr>
            <a:picLocks noChangeAspect="1"/>
          </p:cNvPicPr>
          <p:nvPr/>
        </p:nvPicPr>
        <p:blipFill>
          <a:blip r:embed="rId4"/>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152989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B810-0971-4F87-A86A-186CB49FB917}"/>
              </a:ext>
            </a:extLst>
          </p:cNvPr>
          <p:cNvSpPr>
            <a:spLocks noGrp="1"/>
          </p:cNvSpPr>
          <p:nvPr>
            <p:ph type="title"/>
          </p:nvPr>
        </p:nvSpPr>
        <p:spPr/>
        <p:txBody>
          <a:bodyPr/>
          <a:lstStyle/>
          <a:p>
            <a:r>
              <a:rPr lang="en-US" dirty="0"/>
              <a:t>CHRONIC ILLNESS </a:t>
            </a:r>
            <a:endParaRPr lang="en-PH" dirty="0"/>
          </a:p>
        </p:txBody>
      </p:sp>
      <p:pic>
        <p:nvPicPr>
          <p:cNvPr id="24" name="Picture 23">
            <a:extLst>
              <a:ext uri="{FF2B5EF4-FFF2-40B4-BE49-F238E27FC236}">
                <a16:creationId xmlns:a16="http://schemas.microsoft.com/office/drawing/2014/main" id="{39242CBB-1AF9-4E2B-B073-A31F53D08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660" y="2314407"/>
            <a:ext cx="7527237" cy="1857824"/>
          </a:xfrm>
          <a:prstGeom prst="rect">
            <a:avLst/>
          </a:prstGeom>
        </p:spPr>
      </p:pic>
      <p:pic>
        <p:nvPicPr>
          <p:cNvPr id="26" name="Picture 25">
            <a:extLst>
              <a:ext uri="{FF2B5EF4-FFF2-40B4-BE49-F238E27FC236}">
                <a16:creationId xmlns:a16="http://schemas.microsoft.com/office/drawing/2014/main" id="{ADACC9AA-6CF8-4C21-8DE9-C02AE96C9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658" y="4772195"/>
            <a:ext cx="7527239" cy="1857824"/>
          </a:xfrm>
          <a:prstGeom prst="rect">
            <a:avLst/>
          </a:prstGeom>
        </p:spPr>
      </p:pic>
      <p:sp>
        <p:nvSpPr>
          <p:cNvPr id="27" name="TextBox 26">
            <a:extLst>
              <a:ext uri="{FF2B5EF4-FFF2-40B4-BE49-F238E27FC236}">
                <a16:creationId xmlns:a16="http://schemas.microsoft.com/office/drawing/2014/main" id="{E08C8FAA-3484-4987-84D4-24A9464A8C12}"/>
              </a:ext>
            </a:extLst>
          </p:cNvPr>
          <p:cNvSpPr txBox="1"/>
          <p:nvPr/>
        </p:nvSpPr>
        <p:spPr>
          <a:xfrm>
            <a:off x="1857755" y="4422669"/>
            <a:ext cx="1694695" cy="646331"/>
          </a:xfrm>
          <a:prstGeom prst="rect">
            <a:avLst/>
          </a:prstGeom>
          <a:noFill/>
        </p:spPr>
        <p:txBody>
          <a:bodyPr wrap="none" rtlCol="0">
            <a:spAutoFit/>
          </a:bodyPr>
          <a:lstStyle/>
          <a:p>
            <a:r>
              <a:rPr lang="en-US" dirty="0">
                <a:solidFill>
                  <a:schemeClr val="accent3"/>
                </a:solidFill>
              </a:rPr>
              <a:t>For New York:</a:t>
            </a:r>
          </a:p>
          <a:p>
            <a:endParaRPr lang="en-PH" dirty="0"/>
          </a:p>
        </p:txBody>
      </p:sp>
      <p:pic>
        <p:nvPicPr>
          <p:cNvPr id="6" name="Picture 5">
            <a:extLst>
              <a:ext uri="{FF2B5EF4-FFF2-40B4-BE49-F238E27FC236}">
                <a16:creationId xmlns:a16="http://schemas.microsoft.com/office/drawing/2014/main" id="{479A75B0-2AAA-4FDE-AB2E-3B2A4C3B34A7}"/>
              </a:ext>
            </a:extLst>
          </p:cNvPr>
          <p:cNvPicPr>
            <a:picLocks noChangeAspect="1"/>
          </p:cNvPicPr>
          <p:nvPr/>
        </p:nvPicPr>
        <p:blipFill>
          <a:blip r:embed="rId4"/>
          <a:stretch>
            <a:fillRect/>
          </a:stretch>
        </p:blipFill>
        <p:spPr>
          <a:xfrm>
            <a:off x="10697592" y="6470137"/>
            <a:ext cx="1199225" cy="308101"/>
          </a:xfrm>
          <a:prstGeom prst="rect">
            <a:avLst/>
          </a:prstGeom>
        </p:spPr>
      </p:pic>
    </p:spTree>
    <p:extLst>
      <p:ext uri="{BB962C8B-B14F-4D97-AF65-F5344CB8AC3E}">
        <p14:creationId xmlns:p14="http://schemas.microsoft.com/office/powerpoint/2010/main" val="3552540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123</TotalTime>
  <Words>828</Words>
  <Application>Microsoft Office PowerPoint</Application>
  <PresentationFormat>Widescreen</PresentationFormat>
  <Paragraphs>156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Calibri</vt:lpstr>
      <vt:lpstr>Century Gothic</vt:lpstr>
      <vt:lpstr>Wingdings</vt:lpstr>
      <vt:lpstr>Wingdings 2</vt:lpstr>
      <vt:lpstr>Quotable</vt:lpstr>
      <vt:lpstr>DEMYSTIFYING LIFE INSURANCE WITH LIVING BENEFITS</vt:lpstr>
      <vt:lpstr>IN 2018 </vt:lpstr>
      <vt:lpstr>LIFE HAPPENS</vt:lpstr>
      <vt:lpstr>ACCELERATED BENEFITS  RIDERS (ABR’S)</vt:lpstr>
      <vt:lpstr>THINGS TO CONSIDER </vt:lpstr>
      <vt:lpstr>TERMINAL ILLNESS</vt:lpstr>
      <vt:lpstr>CHRONIC ILLNESS</vt:lpstr>
      <vt:lpstr>CHRONIC ILLNESS </vt:lpstr>
      <vt:lpstr>CHRONIC ILLNESS </vt:lpstr>
      <vt:lpstr>CRITICAL ILLNESS</vt:lpstr>
      <vt:lpstr> BUT WAIT…THERES MORE!</vt:lpstr>
      <vt:lpstr> CRITICAL INJURY</vt:lpstr>
      <vt:lpstr> CRITICAL INJURY</vt:lpstr>
      <vt:lpstr>CRITICAL INJURY UNDERWRITING</vt:lpstr>
      <vt:lpstr>DEMYSTIFYING DISCOUNTING </vt:lpstr>
      <vt:lpstr>PRESENT VALUE OF $100,000 INTEREST RATE OF 4%</vt:lpstr>
      <vt:lpstr>ILLUSTRATING  THE IMPACT </vt:lpstr>
      <vt:lpstr>SHOW ME THE MONEY </vt:lpstr>
      <vt:lpstr>WHAT IMPACTS THE ABR BENEFIT?</vt:lpstr>
      <vt:lpstr>IS IT ALL OR NOTHING?</vt:lpstr>
      <vt:lpstr>DOES IT REALLY WORK?</vt:lpstr>
      <vt:lpstr>OFTEN IMITATED,  NEVER DUPLICATED</vt:lpstr>
      <vt:lpstr>WANT TO SHARE AND LEARN MORE? </vt:lpstr>
      <vt:lpstr>A QUICK LEVEL 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Disclosures</dc:title>
  <dc:creator>clarizapp2@gmail.com</dc:creator>
  <cp:lastModifiedBy>clarizapp2@gmail.com</cp:lastModifiedBy>
  <cp:revision>25</cp:revision>
  <dcterms:created xsi:type="dcterms:W3CDTF">2021-02-12T04:23:35Z</dcterms:created>
  <dcterms:modified xsi:type="dcterms:W3CDTF">2021-02-15T22:39:26Z</dcterms:modified>
</cp:coreProperties>
</file>