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2036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4763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719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15041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52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5298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0890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9727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6136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9949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3183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3244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8934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6051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575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424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F24D6-709D-41AC-94CD-72275518944F}" type="datetimeFigureOut">
              <a:rPr lang="en-PH" smtClean="0"/>
              <a:t>16/02/2021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343C03-9956-4BDB-A530-74A0038B70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908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92967-1F54-4C04-8749-A9EBD5D7D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0094" y="352425"/>
            <a:ext cx="9494522" cy="2012486"/>
          </a:xfrm>
        </p:spPr>
        <p:txBody>
          <a:bodyPr/>
          <a:lstStyle/>
          <a:p>
            <a:r>
              <a:rPr lang="en-US" sz="6600" b="1" dirty="0">
                <a:solidFill>
                  <a:srgbClr val="0070C0"/>
                </a:solidFill>
              </a:rPr>
              <a:t>College Funding</a:t>
            </a:r>
            <a:endParaRPr lang="en-PH" sz="6600" b="1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1C6D1F-D9F5-4931-BEC8-BCBE34D47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8" y="2752269"/>
            <a:ext cx="4719758" cy="41057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6001EC-17B2-4AB7-BDA3-CAE601559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51" y="6295044"/>
            <a:ext cx="1638900" cy="4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7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264438-FB9B-40D5-8A12-0638F2B2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71516" cy="132080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College Pricing Facts College Pricing Fact</a:t>
            </a:r>
            <a:endParaRPr lang="en-P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B647C-013E-472A-8FFC-1260CFA20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7825"/>
            <a:ext cx="8596668" cy="4393537"/>
          </a:xfrm>
        </p:spPr>
        <p:txBody>
          <a:bodyPr>
            <a:normAutofit/>
          </a:bodyPr>
          <a:lstStyle/>
          <a:p>
            <a:r>
              <a:rPr lang="en-US" sz="2000" dirty="0"/>
              <a:t>The cost of college is rising 6 The cost of college is rising 6 ½ times as fast as the cost of times as fast as the cost of living.*</a:t>
            </a:r>
          </a:p>
          <a:p>
            <a:r>
              <a:rPr lang="en-US" sz="2000" dirty="0"/>
              <a:t>College costs are rising, while median household income is declining**</a:t>
            </a:r>
          </a:p>
          <a:p>
            <a:r>
              <a:rPr lang="en-US" sz="2000" dirty="0"/>
              <a:t>Public college costs are up 6.5% from last year and private colleges are up 4.4%.*</a:t>
            </a:r>
          </a:p>
          <a:p>
            <a:r>
              <a:rPr lang="en-US" sz="2000" dirty="0"/>
              <a:t>83% of students receive financial aid at private colleges.*</a:t>
            </a:r>
          </a:p>
          <a:p>
            <a:r>
              <a:rPr lang="en-US" sz="2000" dirty="0"/>
              <a:t>Private colleges spend on average $21,208 to educate each student.*</a:t>
            </a:r>
            <a:endParaRPr lang="en-PH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BC3B34-6D6D-485B-8290-487D710BF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6" y="4449836"/>
            <a:ext cx="4686300" cy="22341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4294D4-E26F-4F7B-B912-7246D054E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51" y="6295044"/>
            <a:ext cx="1638900" cy="4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1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CF4D3-21CA-49E4-8806-94EEE474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Questions to ask yourself Questions to ask yourself …</a:t>
            </a:r>
            <a:endParaRPr lang="en-PH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65CE2-9B69-4037-A72C-D6F3935A0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do I position my financial situation to allow my child to attend the college of their choice? </a:t>
            </a:r>
          </a:p>
          <a:p>
            <a:r>
              <a:rPr lang="en-US" sz="2400" dirty="0"/>
              <a:t>How can I encourage my child to begin planning for college at an early age? </a:t>
            </a:r>
          </a:p>
          <a:p>
            <a:r>
              <a:rPr lang="en-US" sz="2400" dirty="0"/>
              <a:t>How can I ensure a quality education for my child? </a:t>
            </a:r>
          </a:p>
          <a:p>
            <a:r>
              <a:rPr lang="en-US" sz="2400" dirty="0"/>
              <a:t>How can I ensure a quality education for my child? </a:t>
            </a:r>
          </a:p>
          <a:p>
            <a:r>
              <a:rPr lang="en-US" sz="2400" dirty="0"/>
              <a:t>I have multiple children, how can I afford college tuition for all of them?</a:t>
            </a:r>
            <a:endParaRPr lang="en-PH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C03466-5473-4269-9E48-D6DD49E64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51" y="6295044"/>
            <a:ext cx="1638900" cy="4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6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3C51-76F9-4E32-BD88-1D7127AD4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TUITION REWARDS TO THE RESCUE!</a:t>
            </a:r>
            <a:endParaRPr lang="en-PH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543D-5998-4B3B-B11C-1C37B5D3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4475"/>
            <a:ext cx="8596668" cy="4526887"/>
          </a:xfrm>
        </p:spPr>
        <p:txBody>
          <a:bodyPr>
            <a:normAutofit/>
          </a:bodyPr>
          <a:lstStyle/>
          <a:p>
            <a:r>
              <a:rPr lang="en-US" sz="2400" dirty="0"/>
              <a:t>Earn Guaranteed Scholarships to Private Universities </a:t>
            </a:r>
          </a:p>
          <a:p>
            <a:r>
              <a:rPr lang="en-US" sz="2400" dirty="0"/>
              <a:t>Have Colleges Begin Recruiting Your Child as Early as Their Freshman Year in High School </a:t>
            </a:r>
          </a:p>
          <a:p>
            <a:r>
              <a:rPr lang="en-US" sz="2400" dirty="0"/>
              <a:t>Fund Multiple Children With One Plan </a:t>
            </a:r>
          </a:p>
          <a:p>
            <a:r>
              <a:rPr lang="en-US" sz="2400" dirty="0"/>
              <a:t>No Market Loss </a:t>
            </a:r>
          </a:p>
          <a:p>
            <a:r>
              <a:rPr lang="en-US" sz="2400" dirty="0"/>
              <a:t>Access to Funds Income Tax-Free</a:t>
            </a:r>
            <a:endParaRPr lang="en-PH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DD600-D4DF-41E2-882F-DE87497DB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1102" y="4345415"/>
            <a:ext cx="3822873" cy="25125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17A2FE-B44B-4BC6-A72A-6D889FB13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51" y="6295044"/>
            <a:ext cx="1638900" cy="4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0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FEE7-6527-4B33-BDCB-186FE3E5C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Why Life Insurance vs 529 Plan?</a:t>
            </a:r>
            <a:endParaRPr lang="en-PH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69F58-B7FD-41D7-9959-F910B5F9F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690"/>
            <a:ext cx="8596668" cy="7254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Let’s take a look at two of the most popular college funding vehicles used today, 529 Plans and the use of Life Insurance:</a:t>
            </a:r>
            <a:endParaRPr lang="en-P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83195C-027A-42A1-8E65-097FF06FB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736269"/>
              </p:ext>
            </p:extLst>
          </p:nvPr>
        </p:nvGraphicFramePr>
        <p:xfrm>
          <a:off x="784225" y="2247586"/>
          <a:ext cx="8702675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375">
                  <a:extLst>
                    <a:ext uri="{9D8B030D-6E8A-4147-A177-3AD203B41FA5}">
                      <a16:colId xmlns:a16="http://schemas.microsoft.com/office/drawing/2014/main" val="3911202212"/>
                    </a:ext>
                  </a:extLst>
                </a:gridCol>
                <a:gridCol w="3334081">
                  <a:extLst>
                    <a:ext uri="{9D8B030D-6E8A-4147-A177-3AD203B41FA5}">
                      <a16:colId xmlns:a16="http://schemas.microsoft.com/office/drawing/2014/main" val="3005675852"/>
                    </a:ext>
                  </a:extLst>
                </a:gridCol>
                <a:gridCol w="2495219">
                  <a:extLst>
                    <a:ext uri="{9D8B030D-6E8A-4147-A177-3AD203B41FA5}">
                      <a16:colId xmlns:a16="http://schemas.microsoft.com/office/drawing/2014/main" val="4836118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P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Life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529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882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Annual Contribution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PH" dirty="0"/>
                        <a:t>No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$13,000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41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Taxation of Withdrawals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en-PH" dirty="0"/>
                        <a:t>Tax-Free, using loans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Tax-Free, qualified education expenses only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102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for State Education Financial Needs Analysis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PH" dirty="0"/>
                        <a:t>Excluded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Included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88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Funding if Parent Dies (The Primary Source of Funding)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PH" dirty="0"/>
                        <a:t>Death Benefit Completion, college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Stops, account value may not be sufficient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25638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A714640-DB1F-4737-B6CA-225FF55A3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51" y="6295044"/>
            <a:ext cx="1638900" cy="4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4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9371-E9AE-4CE7-9A2E-326F795A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How it works:</a:t>
            </a:r>
            <a:endParaRPr lang="en-PH" b="1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9DD7E8-D464-4F89-876D-1DBEE7DB5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1270000"/>
            <a:ext cx="8162925" cy="51339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2E8C54D-6C17-4D4E-A107-782034065F39}"/>
              </a:ext>
            </a:extLst>
          </p:cNvPr>
          <p:cNvSpPr/>
          <p:nvPr/>
        </p:nvSpPr>
        <p:spPr>
          <a:xfrm>
            <a:off x="1114425" y="1524000"/>
            <a:ext cx="990600" cy="1285875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You purchase life insurance policy</a:t>
            </a:r>
            <a:endParaRPr lang="en-PH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5B98AB-B66C-423E-ABB2-A79CB5D6E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862" y="6403975"/>
            <a:ext cx="1461348" cy="3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9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4FC9-2DC1-47A6-80A5-DED4CB5D0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The POWER of Tuition Rewards</a:t>
            </a:r>
            <a:endParaRPr lang="en-PH" b="1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13218-A5F2-4E84-AD29-27C4F2F03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1357312"/>
            <a:ext cx="9138389" cy="46529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EE2AB5-24F0-4450-A5F8-864283BEE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51" y="6295044"/>
            <a:ext cx="1638900" cy="4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ADB3-46FF-4B4C-8026-149A710DE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What Happens Next? What Happens Next?</a:t>
            </a:r>
            <a:endParaRPr lang="en-PH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C1B5D-370C-4C44-B22F-4C51B8954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Your College Funding Expert will enroll you into the Tuition Rewards Program.</a:t>
            </a:r>
          </a:p>
          <a:p>
            <a:r>
              <a:rPr lang="en-US" sz="2000" dirty="0"/>
              <a:t>Once enrollment is complete, you will receive a “Welcome Email” from the Tuition Rewards program. The email will provide instructions on how to activate your Tuitions Rewards account and receive your immediate 500 Tuition Rewards points.</a:t>
            </a:r>
          </a:p>
          <a:p>
            <a:r>
              <a:rPr lang="en-US" sz="2000" dirty="0"/>
              <a:t>Once your life insurance policy is placed in force, and you have activated your Tuition Rewards account online, you will be awarded with an additional 5,000 Tuition Rewards points.</a:t>
            </a:r>
          </a:p>
          <a:p>
            <a:r>
              <a:rPr lang="en-US" sz="2000" dirty="0"/>
              <a:t>You will continue to earn 2,000 points each year your life insurance policy remains in force.</a:t>
            </a:r>
            <a:endParaRPr lang="en-PH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EC891-14DF-42C5-91AF-52F312ED2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51" y="6295044"/>
            <a:ext cx="1638900" cy="4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4410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429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College Funding</vt:lpstr>
      <vt:lpstr>College Pricing Facts College Pricing Fact</vt:lpstr>
      <vt:lpstr>Questions to ask yourself Questions to ask yourself …</vt:lpstr>
      <vt:lpstr>TUITION REWARDS TO THE RESCUE!</vt:lpstr>
      <vt:lpstr>Why Life Insurance vs 529 Plan?</vt:lpstr>
      <vt:lpstr>How it works:</vt:lpstr>
      <vt:lpstr>The POWER of Tuition Rewards</vt:lpstr>
      <vt:lpstr>What Happens Next? What Happens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Funding</dc:title>
  <dc:creator>clarizapp2@gmail.com</dc:creator>
  <cp:lastModifiedBy>clarizapp2@gmail.com</cp:lastModifiedBy>
  <cp:revision>9</cp:revision>
  <dcterms:created xsi:type="dcterms:W3CDTF">2021-02-12T07:30:50Z</dcterms:created>
  <dcterms:modified xsi:type="dcterms:W3CDTF">2021-02-15T22:39:59Z</dcterms:modified>
</cp:coreProperties>
</file>