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2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F24D6-709D-41AC-94CD-72275518944F}" type="datetimeFigureOut">
              <a:rPr lang="en-PH" smtClean="0"/>
              <a:t>16/02/2021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43C03-9956-4BDB-A530-74A0038B70EA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520366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F24D6-709D-41AC-94CD-72275518944F}" type="datetimeFigureOut">
              <a:rPr lang="en-PH" smtClean="0"/>
              <a:t>16/02/2021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43C03-9956-4BDB-A530-74A0038B70EA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447639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F24D6-709D-41AC-94CD-72275518944F}" type="datetimeFigureOut">
              <a:rPr lang="en-PH" smtClean="0"/>
              <a:t>16/02/2021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43C03-9956-4BDB-A530-74A0038B70EA}" type="slidenum">
              <a:rPr lang="en-PH" smtClean="0"/>
              <a:t>‹#›</a:t>
            </a:fld>
            <a:endParaRPr lang="en-PH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317196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F24D6-709D-41AC-94CD-72275518944F}" type="datetimeFigureOut">
              <a:rPr lang="en-PH" smtClean="0"/>
              <a:t>16/02/2021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43C03-9956-4BDB-A530-74A0038B70EA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5150410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F24D6-709D-41AC-94CD-72275518944F}" type="datetimeFigureOut">
              <a:rPr lang="en-PH" smtClean="0"/>
              <a:t>16/02/2021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43C03-9956-4BDB-A530-74A0038B70EA}" type="slidenum">
              <a:rPr lang="en-PH" smtClean="0"/>
              <a:t>‹#›</a:t>
            </a:fld>
            <a:endParaRPr lang="en-PH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985235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F24D6-709D-41AC-94CD-72275518944F}" type="datetimeFigureOut">
              <a:rPr lang="en-PH" smtClean="0"/>
              <a:t>16/02/2021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43C03-9956-4BDB-A530-74A0038B70EA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1052982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F24D6-709D-41AC-94CD-72275518944F}" type="datetimeFigureOut">
              <a:rPr lang="en-PH" smtClean="0"/>
              <a:t>16/02/2021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43C03-9956-4BDB-A530-74A0038B70EA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9308908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F24D6-709D-41AC-94CD-72275518944F}" type="datetimeFigureOut">
              <a:rPr lang="en-PH" smtClean="0"/>
              <a:t>16/02/2021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43C03-9956-4BDB-A530-74A0038B70EA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197271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F24D6-709D-41AC-94CD-72275518944F}" type="datetimeFigureOut">
              <a:rPr lang="en-PH" smtClean="0"/>
              <a:t>16/02/2021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43C03-9956-4BDB-A530-74A0038B70EA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561363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F24D6-709D-41AC-94CD-72275518944F}" type="datetimeFigureOut">
              <a:rPr lang="en-PH" smtClean="0"/>
              <a:t>16/02/2021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43C03-9956-4BDB-A530-74A0038B70EA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599494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F24D6-709D-41AC-94CD-72275518944F}" type="datetimeFigureOut">
              <a:rPr lang="en-PH" smtClean="0"/>
              <a:t>16/02/2021</a:t>
            </a:fld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43C03-9956-4BDB-A530-74A0038B70EA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331838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F24D6-709D-41AC-94CD-72275518944F}" type="datetimeFigureOut">
              <a:rPr lang="en-PH" smtClean="0"/>
              <a:t>16/02/2021</a:t>
            </a:fld>
            <a:endParaRPr lang="en-P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43C03-9956-4BDB-A530-74A0038B70EA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032440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F24D6-709D-41AC-94CD-72275518944F}" type="datetimeFigureOut">
              <a:rPr lang="en-PH" smtClean="0"/>
              <a:t>16/02/2021</a:t>
            </a:fld>
            <a:endParaRPr lang="en-P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43C03-9956-4BDB-A530-74A0038B70EA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4289345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F24D6-709D-41AC-94CD-72275518944F}" type="datetimeFigureOut">
              <a:rPr lang="en-PH" smtClean="0"/>
              <a:t>16/02/2021</a:t>
            </a:fld>
            <a:endParaRPr lang="en-P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43C03-9956-4BDB-A530-74A0038B70EA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160514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F24D6-709D-41AC-94CD-72275518944F}" type="datetimeFigureOut">
              <a:rPr lang="en-PH" smtClean="0"/>
              <a:t>16/02/2021</a:t>
            </a:fld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43C03-9956-4BDB-A530-74A0038B70EA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35752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43C03-9956-4BDB-A530-74A0038B70EA}" type="slidenum">
              <a:rPr lang="en-PH" smtClean="0"/>
              <a:t>‹#›</a:t>
            </a:fld>
            <a:endParaRPr lang="en-P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F24D6-709D-41AC-94CD-72275518944F}" type="datetimeFigureOut">
              <a:rPr lang="en-PH" smtClean="0"/>
              <a:t>16/02/2021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894240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BF24D6-709D-41AC-94CD-72275518944F}" type="datetimeFigureOut">
              <a:rPr lang="en-PH" smtClean="0"/>
              <a:t>16/02/2021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8343C03-9956-4BDB-A530-74A0038B70EA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49083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3" r:id="rId1"/>
    <p:sldLayoutId id="2147483814" r:id="rId2"/>
    <p:sldLayoutId id="2147483815" r:id="rId3"/>
    <p:sldLayoutId id="2147483816" r:id="rId4"/>
    <p:sldLayoutId id="2147483817" r:id="rId5"/>
    <p:sldLayoutId id="2147483818" r:id="rId6"/>
    <p:sldLayoutId id="2147483819" r:id="rId7"/>
    <p:sldLayoutId id="2147483820" r:id="rId8"/>
    <p:sldLayoutId id="2147483821" r:id="rId9"/>
    <p:sldLayoutId id="2147483822" r:id="rId10"/>
    <p:sldLayoutId id="2147483823" r:id="rId11"/>
    <p:sldLayoutId id="2147483824" r:id="rId12"/>
    <p:sldLayoutId id="2147483825" r:id="rId13"/>
    <p:sldLayoutId id="2147483826" r:id="rId14"/>
    <p:sldLayoutId id="2147483827" r:id="rId15"/>
    <p:sldLayoutId id="214748382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892967-1F54-4C04-8749-A9EBD5D7DF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630094" y="352425"/>
            <a:ext cx="9494522" cy="2012486"/>
          </a:xfrm>
        </p:spPr>
        <p:txBody>
          <a:bodyPr/>
          <a:lstStyle/>
          <a:p>
            <a:r>
              <a:rPr lang="en-US" sz="6600" b="1" dirty="0">
                <a:solidFill>
                  <a:srgbClr val="0070C0"/>
                </a:solidFill>
              </a:rPr>
              <a:t>College Funding</a:t>
            </a:r>
            <a:endParaRPr lang="en-PH" sz="6600" b="1" dirty="0">
              <a:solidFill>
                <a:srgbClr val="0070C0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91C6D1F-D9F5-4931-BEC8-BCBE34D476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7998" y="2752269"/>
            <a:ext cx="4719758" cy="4105731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596001EC-17B2-4AB7-BDA3-CAE601559F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7351" y="6295044"/>
            <a:ext cx="1638900" cy="421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9797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6264438-FB9B-40D5-8A12-0638F2B27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9171516" cy="1320800"/>
          </a:xfrm>
        </p:spPr>
        <p:txBody>
          <a:bodyPr/>
          <a:lstStyle/>
          <a:p>
            <a:r>
              <a:rPr lang="en-US" b="1" dirty="0">
                <a:solidFill>
                  <a:srgbClr val="0070C0"/>
                </a:solidFill>
              </a:rPr>
              <a:t>College Pricing Facts College Pricing Fact</a:t>
            </a:r>
            <a:endParaRPr lang="en-PH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6B647C-013E-472A-8FFC-1260CFA200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47825"/>
            <a:ext cx="8596668" cy="4393537"/>
          </a:xfrm>
        </p:spPr>
        <p:txBody>
          <a:bodyPr>
            <a:normAutofit/>
          </a:bodyPr>
          <a:lstStyle/>
          <a:p>
            <a:r>
              <a:rPr lang="en-US" sz="2000" dirty="0"/>
              <a:t>The cost of college is rising 6 The cost of college is rising 6 ½ times as fast as the cost of times as fast as the cost of living.*</a:t>
            </a:r>
          </a:p>
          <a:p>
            <a:r>
              <a:rPr lang="en-US" sz="2000" dirty="0"/>
              <a:t>College costs are rising, while median household income is declining**</a:t>
            </a:r>
          </a:p>
          <a:p>
            <a:r>
              <a:rPr lang="en-US" sz="2000" dirty="0"/>
              <a:t>Public college costs are up 6.5% from last year and private colleges are up 4.4%.*</a:t>
            </a:r>
          </a:p>
          <a:p>
            <a:r>
              <a:rPr lang="en-US" sz="2000" dirty="0"/>
              <a:t>83% of students receive financial aid at private colleges.*</a:t>
            </a:r>
          </a:p>
          <a:p>
            <a:r>
              <a:rPr lang="en-US" sz="2000" dirty="0"/>
              <a:t>Private colleges spend on average $21,208 to educate each student.*</a:t>
            </a:r>
            <a:endParaRPr lang="en-PH" sz="20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8BC3B34-6D6D-485B-8290-487D710BFE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7426" y="4449836"/>
            <a:ext cx="4686300" cy="223416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F4294D4-E26F-4F7B-B912-7246D054E5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7351" y="6295044"/>
            <a:ext cx="1638900" cy="421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7317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6CF4D3-21CA-49E4-8806-94EEE474B9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70C0"/>
                </a:solidFill>
              </a:rPr>
              <a:t>Questions to ask yourself Questions to ask yourself …</a:t>
            </a:r>
            <a:endParaRPr lang="en-PH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B65CE2-9B69-4037-A72C-D6F3935A03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How do I position my financial situation to allow my child to attend the college of their choice? </a:t>
            </a:r>
          </a:p>
          <a:p>
            <a:r>
              <a:rPr lang="en-US" sz="2400" dirty="0"/>
              <a:t>How can I encourage my child to begin planning for college at an early age? </a:t>
            </a:r>
          </a:p>
          <a:p>
            <a:r>
              <a:rPr lang="en-US" sz="2400" dirty="0"/>
              <a:t>How can I ensure a quality education for my child? </a:t>
            </a:r>
          </a:p>
          <a:p>
            <a:r>
              <a:rPr lang="en-US" sz="2400" dirty="0"/>
              <a:t>How can I ensure a quality education for my child? </a:t>
            </a:r>
          </a:p>
          <a:p>
            <a:r>
              <a:rPr lang="en-US" sz="2400" dirty="0"/>
              <a:t>I have multiple children, how can I afford college tuition for all of them?</a:t>
            </a:r>
            <a:endParaRPr lang="en-PH" sz="2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BC03466-5473-4269-9E48-D6DD49E641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7351" y="6295044"/>
            <a:ext cx="1638900" cy="421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36638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D23C51-76F9-4E32-BD88-1D7127AD42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70C0"/>
                </a:solidFill>
              </a:rPr>
              <a:t>TUITION REWARDS TO THE RESCUE!</a:t>
            </a:r>
            <a:endParaRPr lang="en-PH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9B543D-5998-4B3B-B11C-1C37B5D361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14475"/>
            <a:ext cx="8596668" cy="4526887"/>
          </a:xfrm>
        </p:spPr>
        <p:txBody>
          <a:bodyPr>
            <a:normAutofit/>
          </a:bodyPr>
          <a:lstStyle/>
          <a:p>
            <a:r>
              <a:rPr lang="en-US" sz="2400" dirty="0"/>
              <a:t>Earn Guaranteed Scholarships to Private Universities </a:t>
            </a:r>
          </a:p>
          <a:p>
            <a:r>
              <a:rPr lang="en-US" sz="2400" dirty="0"/>
              <a:t>Have Colleges Begin Recruiting Your Child as Early as Their Freshman Year in High School </a:t>
            </a:r>
          </a:p>
          <a:p>
            <a:r>
              <a:rPr lang="en-US" sz="2400" dirty="0"/>
              <a:t>Fund Multiple Children With One Plan </a:t>
            </a:r>
          </a:p>
          <a:p>
            <a:r>
              <a:rPr lang="en-US" sz="2400" dirty="0"/>
              <a:t>No Market Loss </a:t>
            </a:r>
          </a:p>
          <a:p>
            <a:r>
              <a:rPr lang="en-US" sz="2400" dirty="0"/>
              <a:t>Access to Funds Income Tax-Free</a:t>
            </a:r>
            <a:endParaRPr lang="en-PH" sz="2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36DD600-D4DF-41E2-882F-DE87497DB2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21102" y="4345415"/>
            <a:ext cx="3822873" cy="251258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617A2FE-B44B-4BC6-A72A-6D889FB13F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7351" y="6295044"/>
            <a:ext cx="1638900" cy="421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3909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2FFEE7-6527-4B33-BDCB-186FE3E5C5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70C0"/>
                </a:solidFill>
              </a:rPr>
              <a:t>Why Life Insurance vs 529 Plan?</a:t>
            </a:r>
            <a:endParaRPr lang="en-PH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D69F58-B7FD-41D7-9959-F910B5F9FF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36690"/>
            <a:ext cx="8596668" cy="725486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Let’s take a look at two of the most popular college funding vehicles used today, 529 Plans and the use of Life Insurance:</a:t>
            </a:r>
            <a:endParaRPr lang="en-PH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9B83195C-027A-42A1-8E65-097FF06FB6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0736269"/>
              </p:ext>
            </p:extLst>
          </p:nvPr>
        </p:nvGraphicFramePr>
        <p:xfrm>
          <a:off x="784225" y="2247586"/>
          <a:ext cx="8702675" cy="3205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3375">
                  <a:extLst>
                    <a:ext uri="{9D8B030D-6E8A-4147-A177-3AD203B41FA5}">
                      <a16:colId xmlns:a16="http://schemas.microsoft.com/office/drawing/2014/main" val="3911202212"/>
                    </a:ext>
                  </a:extLst>
                </a:gridCol>
                <a:gridCol w="3334081">
                  <a:extLst>
                    <a:ext uri="{9D8B030D-6E8A-4147-A177-3AD203B41FA5}">
                      <a16:colId xmlns:a16="http://schemas.microsoft.com/office/drawing/2014/main" val="3005675852"/>
                    </a:ext>
                  </a:extLst>
                </a:gridCol>
                <a:gridCol w="2495219">
                  <a:extLst>
                    <a:ext uri="{9D8B030D-6E8A-4147-A177-3AD203B41FA5}">
                      <a16:colId xmlns:a16="http://schemas.microsoft.com/office/drawing/2014/main" val="48361181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lang="en-PH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PH" dirty="0"/>
                        <a:t>Life Insurance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PH" dirty="0"/>
                        <a:t>529 Plan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18823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PH" dirty="0"/>
                        <a:t>Annual Contribution Limit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ctr">
                        <a:buFont typeface="Wingdings" panose="05000000000000000000" pitchFamily="2" charset="2"/>
                        <a:buChar char="ü"/>
                      </a:pPr>
                      <a:r>
                        <a:rPr lang="en-PH" dirty="0"/>
                        <a:t>No Limit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PH" dirty="0"/>
                        <a:t>$13,000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94118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PH" dirty="0"/>
                        <a:t>Taxation of Withdrawals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ctr">
                        <a:buFont typeface="Wingdings" panose="05000000000000000000" pitchFamily="2" charset="2"/>
                        <a:buChar char="ü"/>
                      </a:pPr>
                      <a:r>
                        <a:rPr lang="en-PH" dirty="0"/>
                        <a:t>Tax-Free, using loans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Tax-Free, qualified education expenses only</a:t>
                      </a:r>
                      <a:endParaRPr lang="en-P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61022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Value for State Education Financial Needs Analysis</a:t>
                      </a:r>
                      <a:endParaRPr lang="en-P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ctr">
                        <a:buFont typeface="Wingdings" panose="05000000000000000000" pitchFamily="2" charset="2"/>
                        <a:buChar char="ü"/>
                      </a:pPr>
                      <a:r>
                        <a:rPr lang="en-PH" dirty="0"/>
                        <a:t>Excluded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PH" dirty="0"/>
                        <a:t>Included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98898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Funding if Parent Dies (The Primary Source of Funding)</a:t>
                      </a:r>
                      <a:endParaRPr lang="en-P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ctr">
                        <a:buFont typeface="Wingdings" panose="05000000000000000000" pitchFamily="2" charset="2"/>
                        <a:buChar char="ü"/>
                      </a:pPr>
                      <a:r>
                        <a:rPr lang="en-PH" dirty="0"/>
                        <a:t>Death Benefit Completion, college funding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PH" dirty="0"/>
                        <a:t>Stops, account value may not be sufficient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5256384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FA714640-DB1F-4737-B6CA-225FF55A37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7351" y="6295044"/>
            <a:ext cx="1638900" cy="421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82465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949371-E9AE-4CE7-9A2E-326F795A00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70C0"/>
                </a:solidFill>
              </a:rPr>
              <a:t>How it works:</a:t>
            </a:r>
            <a:endParaRPr lang="en-PH" b="1" dirty="0">
              <a:solidFill>
                <a:srgbClr val="0070C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F9DD7E8-D464-4F89-876D-1DBEE7DB56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7237" y="1270000"/>
            <a:ext cx="8162925" cy="5133975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82E8C54D-6C17-4D4E-A107-782034065F39}"/>
              </a:ext>
            </a:extLst>
          </p:cNvPr>
          <p:cNvSpPr/>
          <p:nvPr/>
        </p:nvSpPr>
        <p:spPr>
          <a:xfrm>
            <a:off x="1114425" y="1524000"/>
            <a:ext cx="990600" cy="1285875"/>
          </a:xfrm>
          <a:prstGeom prst="rect">
            <a:avLst/>
          </a:prstGeom>
          <a:solidFill>
            <a:srgbClr val="4F81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You purchase life insurance policy</a:t>
            </a:r>
            <a:endParaRPr lang="en-PH" sz="14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65B98AB-B66C-423E-ABB2-A79CB5D6EA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2862" y="6403975"/>
            <a:ext cx="1461348" cy="37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09919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EC4FC9-2DC1-47A6-80A5-DED4CB5D09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70C0"/>
                </a:solidFill>
              </a:rPr>
              <a:t>The POWER of Tuition Rewards</a:t>
            </a:r>
            <a:endParaRPr lang="en-PH" b="1" dirty="0">
              <a:solidFill>
                <a:srgbClr val="0070C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4113218-A5F2-4E84-AD29-27C4F2F03D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3875" y="1357312"/>
            <a:ext cx="9138389" cy="4652963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8AEE2AB5-24F0-4450-A5F8-864283BEE5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7351" y="6295044"/>
            <a:ext cx="1638900" cy="421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1105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B0ADB3-46FF-4B4C-8026-149A710DE8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70C0"/>
                </a:solidFill>
              </a:rPr>
              <a:t>What Happens Next? What Happens Next?</a:t>
            </a:r>
            <a:endParaRPr lang="en-PH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CC1B5D-370C-4C44-B22F-4C51B89543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Your College Funding Expert will enroll you into the Tuition Rewards Program.</a:t>
            </a:r>
          </a:p>
          <a:p>
            <a:r>
              <a:rPr lang="en-US" sz="2000" dirty="0"/>
              <a:t>Once enrollment is complete, you will receive a “Welcome Email” from the Tuition Rewards program. The email will provide instructions on how to activate your Tuitions Rewards account and receive your immediate 500 Tuition Rewards points.</a:t>
            </a:r>
          </a:p>
          <a:p>
            <a:r>
              <a:rPr lang="en-US" sz="2000" dirty="0"/>
              <a:t>Once your life insurance policy is placed in force, and you have activated your Tuition Rewards account online, you will be awarded with an additional 5,000 Tuition Rewards points.</a:t>
            </a:r>
          </a:p>
          <a:p>
            <a:r>
              <a:rPr lang="en-US" sz="2000" dirty="0"/>
              <a:t>You will continue to earn 2,000 points each year your life insurance policy remains in force.</a:t>
            </a:r>
            <a:endParaRPr lang="en-PH" sz="20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4FEC891-14DF-42C5-91AF-52F312ED25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7351" y="6295044"/>
            <a:ext cx="1638900" cy="421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344104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23</TotalTime>
  <Words>429</Words>
  <Application>Microsoft Office PowerPoint</Application>
  <PresentationFormat>Widescreen</PresentationFormat>
  <Paragraphs>43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Trebuchet MS</vt:lpstr>
      <vt:lpstr>Wingdings</vt:lpstr>
      <vt:lpstr>Wingdings 3</vt:lpstr>
      <vt:lpstr>Facet</vt:lpstr>
      <vt:lpstr>College Funding</vt:lpstr>
      <vt:lpstr>College Pricing Facts College Pricing Fact</vt:lpstr>
      <vt:lpstr>Questions to ask yourself Questions to ask yourself …</vt:lpstr>
      <vt:lpstr>TUITION REWARDS TO THE RESCUE!</vt:lpstr>
      <vt:lpstr>Why Life Insurance vs 529 Plan?</vt:lpstr>
      <vt:lpstr>How it works:</vt:lpstr>
      <vt:lpstr>The POWER of Tuition Rewards</vt:lpstr>
      <vt:lpstr>What Happens Next? What Happens Next?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College Funding</dc:title>
  <dc:creator>clarizapp2@gmail.com</dc:creator>
  <cp:lastModifiedBy>clarizapp2@gmail.com</cp:lastModifiedBy>
  <cp:revision>9</cp:revision>
  <dcterms:created xsi:type="dcterms:W3CDTF">2021-02-12T07:30:50Z</dcterms:created>
  <dcterms:modified xsi:type="dcterms:W3CDTF">2021-02-15T22:39:59Z</dcterms:modified>
</cp:coreProperties>
</file>